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5" r:id="rId3"/>
    <p:sldId id="286" r:id="rId4"/>
    <p:sldId id="289" r:id="rId5"/>
    <p:sldId id="287" r:id="rId6"/>
    <p:sldId id="288" r:id="rId7"/>
    <p:sldId id="264" r:id="rId8"/>
    <p:sldId id="258" r:id="rId9"/>
    <p:sldId id="275" r:id="rId10"/>
    <p:sldId id="268" r:id="rId11"/>
    <p:sldId id="283" r:id="rId12"/>
    <p:sldId id="284" r:id="rId13"/>
    <p:sldId id="278" r:id="rId14"/>
    <p:sldId id="266" r:id="rId15"/>
    <p:sldId id="263" r:id="rId16"/>
    <p:sldId id="267" r:id="rId1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115" d="100"/>
          <a:sy n="115" d="100"/>
        </p:scale>
        <p:origin x="-152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4797B6C-0DB0-40B1-9FCC-7114E61C617B}" type="datetimeFigureOut">
              <a:rPr lang="en-US" smtClean="0"/>
              <a:pPr/>
              <a:t>10/20/2016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FD2C464-8B65-4841-9371-2A616FC9633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4797B6C-0DB0-40B1-9FCC-7114E61C617B}" type="datetimeFigureOut">
              <a:rPr lang="en-US" smtClean="0"/>
              <a:pPr/>
              <a:t>10/20/2016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D2C464-8B65-4841-9371-2A616FC963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4797B6C-0DB0-40B1-9FCC-7114E61C617B}" type="datetimeFigureOut">
              <a:rPr lang="en-US" smtClean="0"/>
              <a:pPr/>
              <a:t>10/20/2016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D2C464-8B65-4841-9371-2A616FC963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4797B6C-0DB0-40B1-9FCC-7114E61C617B}" type="datetimeFigureOut">
              <a:rPr lang="en-US" smtClean="0"/>
              <a:pPr/>
              <a:t>10/20/2016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D2C464-8B65-4841-9371-2A616FC9633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4797B6C-0DB0-40B1-9FCC-7114E61C617B}" type="datetimeFigureOut">
              <a:rPr lang="en-US" smtClean="0"/>
              <a:pPr/>
              <a:t>10/20/2016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D2C464-8B65-4841-9371-2A616FC9633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4797B6C-0DB0-40B1-9FCC-7114E61C617B}" type="datetimeFigureOut">
              <a:rPr lang="en-US" smtClean="0"/>
              <a:pPr/>
              <a:t>10/20/2016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D2C464-8B65-4841-9371-2A616FC9633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4797B6C-0DB0-40B1-9FCC-7114E61C617B}" type="datetimeFigureOut">
              <a:rPr lang="en-US" smtClean="0"/>
              <a:pPr/>
              <a:t>10/20/2016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FD2C464-8B65-4841-9371-2A616FC9633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4797B6C-0DB0-40B1-9FCC-7114E61C617B}" type="datetimeFigureOut">
              <a:rPr lang="en-US" smtClean="0"/>
              <a:pPr/>
              <a:t>10/20/2016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FD2C464-8B65-4841-9371-2A616FC9633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4797B6C-0DB0-40B1-9FCC-7114E61C617B}" type="datetimeFigureOut">
              <a:rPr lang="en-US" smtClean="0"/>
              <a:pPr/>
              <a:t>10/20/2016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FD2C464-8B65-4841-9371-2A616FC963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4797B6C-0DB0-40B1-9FCC-7114E61C617B}" type="datetimeFigureOut">
              <a:rPr lang="en-US" smtClean="0"/>
              <a:pPr/>
              <a:t>10/20/2016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D2C464-8B65-4841-9371-2A616FC9633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4797B6C-0DB0-40B1-9FCC-7114E61C617B}" type="datetimeFigureOut">
              <a:rPr lang="en-US" smtClean="0"/>
              <a:pPr/>
              <a:t>10/20/2016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FD2C464-8B65-4841-9371-2A616FC9633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4797B6C-0DB0-40B1-9FCC-7114E61C617B}" type="datetimeFigureOut">
              <a:rPr lang="en-US" smtClean="0"/>
              <a:pPr/>
              <a:t>10/20/2016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FD2C464-8B65-4841-9371-2A616FC963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772400" cy="1829761"/>
          </a:xfrm>
        </p:spPr>
        <p:txBody>
          <a:bodyPr>
            <a:normAutofit/>
          </a:bodyPr>
          <a:lstStyle/>
          <a:p>
            <a:r>
              <a:rPr lang="en-US" dirty="0" smtClean="0"/>
              <a:t/>
            </a:r>
            <a:br>
              <a:rPr lang="en-US" dirty="0" smtClean="0"/>
            </a:br>
            <a:r>
              <a:rPr lang="en-US" sz="2900" dirty="0" smtClean="0"/>
              <a:t>ACCIDENTAL DEATH, DISMEMBERMENT AND DISABILITY POLICIES</a:t>
            </a:r>
            <a:endParaRPr lang="en-US" sz="2900" dirty="0"/>
          </a:p>
        </p:txBody>
      </p:sp>
      <p:sp>
        <p:nvSpPr>
          <p:cNvPr id="3" name="Subtitle 2"/>
          <p:cNvSpPr>
            <a:spLocks noGrp="1"/>
          </p:cNvSpPr>
          <p:nvPr>
            <p:ph type="subTitle" idx="1"/>
          </p:nvPr>
        </p:nvSpPr>
        <p:spPr>
          <a:xfrm>
            <a:off x="1066800" y="1935205"/>
            <a:ext cx="7772400" cy="1341393"/>
          </a:xfrm>
        </p:spPr>
        <p:txBody>
          <a:bodyPr>
            <a:normAutofit/>
          </a:bodyPr>
          <a:lstStyle/>
          <a:p>
            <a:r>
              <a:rPr lang="en-US" dirty="0" smtClean="0"/>
              <a:t>Travis Corby, Partner</a:t>
            </a:r>
          </a:p>
          <a:p>
            <a:r>
              <a:rPr lang="en-US" dirty="0" smtClean="0"/>
              <a:t>Shernoff Bidart Echeverria LLP</a:t>
            </a:r>
          </a:p>
          <a:p>
            <a:endParaRPr lang="en-US" dirty="0"/>
          </a:p>
        </p:txBody>
      </p:sp>
      <p:pic>
        <p:nvPicPr>
          <p:cNvPr id="4" name="Picture 2"/>
          <p:cNvPicPr>
            <a:picLocks noChangeAspect="1" noChangeArrowheads="1"/>
          </p:cNvPicPr>
          <p:nvPr/>
        </p:nvPicPr>
        <p:blipFill>
          <a:blip r:embed="rId2" cstate="print"/>
          <a:srcRect/>
          <a:stretch>
            <a:fillRect/>
          </a:stretch>
        </p:blipFill>
        <p:spPr bwMode="auto">
          <a:xfrm>
            <a:off x="2971800" y="3352800"/>
            <a:ext cx="3267771" cy="1752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i="1" dirty="0" err="1" smtClean="0"/>
              <a:t>McMackin</a:t>
            </a:r>
            <a:r>
              <a:rPr lang="en-US" i="1" dirty="0" smtClean="0"/>
              <a:t> v. Great </a:t>
            </a:r>
            <a:r>
              <a:rPr lang="en-US" i="1" dirty="0" smtClean="0"/>
              <a:t>American </a:t>
            </a:r>
            <a:r>
              <a:rPr lang="en-US" i="1" dirty="0" smtClean="0"/>
              <a:t>Reserve Insurance Company </a:t>
            </a:r>
            <a:r>
              <a:rPr lang="en-US" dirty="0" smtClean="0"/>
              <a:t>(1971) </a:t>
            </a:r>
            <a:r>
              <a:rPr lang="en-US" dirty="0" smtClean="0"/>
              <a:t>22 </a:t>
            </a:r>
            <a:r>
              <a:rPr lang="en-US" dirty="0" err="1" smtClean="0"/>
              <a:t>Cal.App.3d</a:t>
            </a:r>
            <a:r>
              <a:rPr lang="en-US" dirty="0" smtClean="0"/>
              <a:t> 428, 439.</a:t>
            </a:r>
          </a:p>
          <a:p>
            <a:pPr lvl="1"/>
            <a:r>
              <a:rPr lang="en-US" dirty="0" smtClean="0"/>
              <a:t>Insured had a “formidable medical history” of spinal injuries prior to 1996.</a:t>
            </a:r>
          </a:p>
          <a:p>
            <a:pPr lvl="1"/>
            <a:r>
              <a:rPr lang="en-US" dirty="0" smtClean="0"/>
              <a:t>In 1996 insured then injured his back while reaching up to move some boxes from a closet. </a:t>
            </a:r>
          </a:p>
          <a:p>
            <a:pPr lvl="1"/>
            <a:r>
              <a:rPr lang="en-US" dirty="0" smtClean="0"/>
              <a:t>The court found that even though the insured may have been suffering from </a:t>
            </a:r>
            <a:r>
              <a:rPr lang="en-US" dirty="0" smtClean="0"/>
              <a:t>preexisting </a:t>
            </a:r>
            <a:r>
              <a:rPr lang="en-US" dirty="0" smtClean="0"/>
              <a:t>degenerative arthritis of the spine, that did not bar recovery under his accidental disability policy where his total disability was found to be proximately caused by his 1996 accident</a:t>
            </a:r>
            <a:r>
              <a:rPr lang="en-US" i="1" dirty="0" smtClean="0"/>
              <a:t>. </a:t>
            </a:r>
            <a:endParaRPr lang="en-US" dirty="0" smtClean="0"/>
          </a:p>
          <a:p>
            <a:pPr lvl="2"/>
            <a:r>
              <a:rPr lang="en-US" i="1" dirty="0" smtClean="0"/>
              <a:t>“There is no reason to argue that the Brooks rule should only apply to the facts of that case, to wit, a claim for death benefits; whether an accident result in total disability or death, the rationale is equally convincing.” </a:t>
            </a:r>
            <a:endParaRPr lang="en-US" i="1" dirty="0"/>
          </a:p>
        </p:txBody>
      </p:sp>
      <p:sp>
        <p:nvSpPr>
          <p:cNvPr id="3" name="Title 2"/>
          <p:cNvSpPr>
            <a:spLocks noGrp="1"/>
          </p:cNvSpPr>
          <p:nvPr>
            <p:ph type="title"/>
          </p:nvPr>
        </p:nvSpPr>
        <p:spPr/>
        <p:txBody>
          <a:bodyPr>
            <a:normAutofit/>
          </a:bodyPr>
          <a:lstStyle/>
          <a:p>
            <a:r>
              <a:rPr lang="en-US" dirty="0" smtClean="0"/>
              <a:t>California Case Law Examples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Disability: </a:t>
            </a:r>
            <a:r>
              <a:rPr lang="en-US" dirty="0" smtClean="0"/>
              <a:t>The </a:t>
            </a:r>
            <a:r>
              <a:rPr lang="en-US" dirty="0" smtClean="0"/>
              <a:t>insured must be “rendered Totally Disabled </a:t>
            </a:r>
            <a:r>
              <a:rPr lang="en-US" dirty="0" smtClean="0"/>
              <a:t>within </a:t>
            </a:r>
            <a:r>
              <a:rPr lang="en-US" dirty="0" smtClean="0"/>
              <a:t>365 days of </a:t>
            </a:r>
            <a:r>
              <a:rPr lang="en-US" dirty="0" smtClean="0"/>
              <a:t>the accident.</a:t>
            </a:r>
          </a:p>
          <a:p>
            <a:endParaRPr lang="en-US" dirty="0" smtClean="0"/>
          </a:p>
          <a:p>
            <a:r>
              <a:rPr lang="en-US" b="1" dirty="0" err="1" smtClean="0"/>
              <a:t>AD&amp;D</a:t>
            </a:r>
            <a:r>
              <a:rPr lang="en-US" b="1" dirty="0" smtClean="0"/>
              <a:t>: </a:t>
            </a:r>
            <a:r>
              <a:rPr lang="en-US" dirty="0" smtClean="0"/>
              <a:t>The</a:t>
            </a:r>
            <a:r>
              <a:rPr lang="en-US" dirty="0" smtClean="0"/>
              <a:t> death or dismemberment must occur within 1 year of the date of the accident causing the injury. </a:t>
            </a:r>
            <a:endParaRPr lang="en-US" dirty="0"/>
          </a:p>
        </p:txBody>
      </p:sp>
      <p:sp>
        <p:nvSpPr>
          <p:cNvPr id="3" name="Title 2"/>
          <p:cNvSpPr>
            <a:spLocks noGrp="1"/>
          </p:cNvSpPr>
          <p:nvPr>
            <p:ph type="title"/>
          </p:nvPr>
        </p:nvSpPr>
        <p:spPr/>
        <p:txBody>
          <a:bodyPr>
            <a:normAutofit/>
          </a:bodyPr>
          <a:lstStyle/>
          <a:p>
            <a:r>
              <a:rPr lang="en-US" dirty="0" smtClean="0"/>
              <a:t>Timing </a:t>
            </a:r>
            <a:r>
              <a:rPr lang="en-US" dirty="0" smtClean="0"/>
              <a:t>Exclusions</a:t>
            </a:r>
            <a:endParaRPr lang="en-US" dirty="0"/>
          </a:p>
        </p:txBody>
      </p:sp>
      <p:pic>
        <p:nvPicPr>
          <p:cNvPr id="4" name="Picture 3"/>
          <p:cNvPicPr>
            <a:picLocks noChangeAspect="1" noChangeArrowheads="1"/>
          </p:cNvPicPr>
          <p:nvPr/>
        </p:nvPicPr>
        <p:blipFill>
          <a:blip r:embed="rId2" cstate="print"/>
          <a:srcRect/>
          <a:stretch>
            <a:fillRect/>
          </a:stretch>
        </p:blipFill>
        <p:spPr bwMode="auto">
          <a:xfrm>
            <a:off x="7772400" y="5169876"/>
            <a:ext cx="1371600" cy="1688123"/>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an accident begins the process that leads to a covered disability or death, but it </a:t>
            </a:r>
            <a:r>
              <a:rPr lang="en-US" dirty="0" smtClean="0"/>
              <a:t>takes </a:t>
            </a:r>
            <a:r>
              <a:rPr lang="en-US" dirty="0" smtClean="0"/>
              <a:t>longer than the time period set out in the policy for the condition to manifest, then the condition will be found to relate back to the date of the accident. </a:t>
            </a:r>
          </a:p>
          <a:p>
            <a:pPr>
              <a:buNone/>
            </a:pPr>
            <a:endParaRPr lang="en-US" dirty="0" smtClean="0"/>
          </a:p>
          <a:p>
            <a:pPr>
              <a:buNone/>
            </a:pPr>
            <a:r>
              <a:rPr lang="en-US" dirty="0" smtClean="0"/>
              <a:t>-</a:t>
            </a:r>
            <a:r>
              <a:rPr lang="en-US" i="1" dirty="0" err="1" smtClean="0"/>
              <a:t>Wilden</a:t>
            </a:r>
            <a:r>
              <a:rPr lang="en-US" i="1" dirty="0" smtClean="0"/>
              <a:t> v. Washington National Insurance Company </a:t>
            </a:r>
            <a:r>
              <a:rPr lang="en-US" dirty="0" smtClean="0"/>
              <a:t>(1976) 18 </a:t>
            </a:r>
            <a:r>
              <a:rPr lang="en-US" dirty="0" err="1" smtClean="0"/>
              <a:t>Cal.3d</a:t>
            </a:r>
            <a:r>
              <a:rPr lang="en-US" dirty="0" smtClean="0"/>
              <a:t> 631, 635</a:t>
            </a:r>
            <a:r>
              <a:rPr lang="en-US" dirty="0" smtClean="0"/>
              <a:t>. </a:t>
            </a:r>
            <a:endParaRPr lang="en-US" dirty="0" smtClean="0"/>
          </a:p>
        </p:txBody>
      </p:sp>
      <p:sp>
        <p:nvSpPr>
          <p:cNvPr id="3" name="Title 2"/>
          <p:cNvSpPr>
            <a:spLocks noGrp="1"/>
          </p:cNvSpPr>
          <p:nvPr>
            <p:ph type="title"/>
          </p:nvPr>
        </p:nvSpPr>
        <p:spPr/>
        <p:txBody>
          <a:bodyPr/>
          <a:lstStyle/>
          <a:p>
            <a:r>
              <a:rPr lang="en-US" dirty="0" smtClean="0"/>
              <a:t>The Process of Nature Rule</a:t>
            </a:r>
            <a:endParaRPr lang="en-US" dirty="0"/>
          </a:p>
        </p:txBody>
      </p:sp>
      <p:pic>
        <p:nvPicPr>
          <p:cNvPr id="4" name="Picture 3"/>
          <p:cNvPicPr>
            <a:picLocks noChangeAspect="1" noChangeArrowheads="1"/>
          </p:cNvPicPr>
          <p:nvPr/>
        </p:nvPicPr>
        <p:blipFill>
          <a:blip r:embed="rId2" cstate="print"/>
          <a:srcRect/>
          <a:stretch>
            <a:fillRect/>
          </a:stretch>
        </p:blipFill>
        <p:spPr bwMode="auto">
          <a:xfrm>
            <a:off x="7772400" y="5169876"/>
            <a:ext cx="1371600" cy="1688123"/>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“The onset of disability </a:t>
            </a:r>
            <a:r>
              <a:rPr lang="en-US" dirty="0" smtClean="0"/>
              <a:t>relates </a:t>
            </a:r>
            <a:r>
              <a:rPr lang="en-US" dirty="0" smtClean="0"/>
              <a:t>back to the time of the accident whenever the disability arises directly from the accident and within such time as the process of nature consumes in bringing the person affected to a state of total disability.”</a:t>
            </a:r>
          </a:p>
          <a:p>
            <a:endParaRPr lang="en-US" dirty="0" smtClean="0"/>
          </a:p>
          <a:p>
            <a:r>
              <a:rPr lang="en-US" dirty="0" smtClean="0"/>
              <a:t>The </a:t>
            </a:r>
            <a:r>
              <a:rPr lang="en-US" dirty="0" smtClean="0"/>
              <a:t>purpose of this rule is to prevent insurers from enforcing arbitrary limitations on coverage. </a:t>
            </a:r>
          </a:p>
          <a:p>
            <a:pPr>
              <a:buNone/>
            </a:pPr>
            <a:endParaRPr lang="en-US" dirty="0" smtClean="0"/>
          </a:p>
          <a:p>
            <a:pPr>
              <a:buNone/>
            </a:pPr>
            <a:r>
              <a:rPr lang="en-US" i="1" dirty="0" smtClean="0"/>
              <a:t>-</a:t>
            </a:r>
            <a:r>
              <a:rPr lang="en-US" i="1" dirty="0" err="1" smtClean="0"/>
              <a:t>Willden</a:t>
            </a:r>
            <a:r>
              <a:rPr lang="en-US" i="1" dirty="0" smtClean="0"/>
              <a:t> v. Washington National Insurance Company </a:t>
            </a:r>
            <a:r>
              <a:rPr lang="en-US" dirty="0" smtClean="0"/>
              <a:t>(1976) 18 </a:t>
            </a:r>
            <a:r>
              <a:rPr lang="en-US" dirty="0" err="1" smtClean="0"/>
              <a:t>Cal.3d</a:t>
            </a:r>
            <a:r>
              <a:rPr lang="en-US" dirty="0" smtClean="0"/>
              <a:t> 631, 635. </a:t>
            </a:r>
          </a:p>
          <a:p>
            <a:pPr>
              <a:buNone/>
            </a:pPr>
            <a:r>
              <a:rPr lang="en-US" dirty="0" smtClean="0"/>
              <a:t>- </a:t>
            </a:r>
            <a:r>
              <a:rPr lang="en-US" i="1" dirty="0" err="1" smtClean="0"/>
              <a:t>Schilk</a:t>
            </a:r>
            <a:r>
              <a:rPr lang="en-US" i="1" dirty="0" smtClean="0"/>
              <a:t> v. Benefit Trust Life Insurance Company </a:t>
            </a:r>
            <a:r>
              <a:rPr lang="en-US" dirty="0" smtClean="0"/>
              <a:t>(1969) 273 </a:t>
            </a:r>
            <a:r>
              <a:rPr lang="en-US" dirty="0" err="1" smtClean="0"/>
              <a:t>Cal.App.2d</a:t>
            </a:r>
            <a:r>
              <a:rPr lang="en-US" dirty="0" smtClean="0"/>
              <a:t> 302, 307.)</a:t>
            </a:r>
          </a:p>
          <a:p>
            <a:pPr>
              <a:buNone/>
            </a:pPr>
            <a:endParaRPr lang="en-US" dirty="0" smtClean="0"/>
          </a:p>
          <a:p>
            <a:pPr>
              <a:buNone/>
            </a:pPr>
            <a:endParaRPr lang="en-US" i="1" dirty="0"/>
          </a:p>
        </p:txBody>
      </p:sp>
      <p:sp>
        <p:nvSpPr>
          <p:cNvPr id="3" name="Title 2"/>
          <p:cNvSpPr>
            <a:spLocks noGrp="1"/>
          </p:cNvSpPr>
          <p:nvPr>
            <p:ph type="title"/>
          </p:nvPr>
        </p:nvSpPr>
        <p:spPr/>
        <p:txBody>
          <a:bodyPr>
            <a:normAutofit/>
          </a:bodyPr>
          <a:lstStyle/>
          <a:p>
            <a:r>
              <a:rPr lang="en-US" dirty="0" smtClean="0"/>
              <a:t>The Process of Nature Rule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sz="4000" dirty="0" smtClean="0"/>
              <a:t>“We find that an </a:t>
            </a:r>
            <a:r>
              <a:rPr lang="en-US" sz="4000" dirty="0" smtClean="0"/>
              <a:t>ambiguity </a:t>
            </a:r>
            <a:r>
              <a:rPr lang="en-US" sz="4000" dirty="0" smtClean="0"/>
              <a:t>does exist. In other words, the subject provision could mean, strictly, severance of the entire hand at the joint or wrist, or where amputation commences at the wrist joint, enough loss of the and so as to render it useless.” </a:t>
            </a:r>
          </a:p>
          <a:p>
            <a:endParaRPr lang="en-US" sz="4000" dirty="0" smtClean="0"/>
          </a:p>
          <a:p>
            <a:pPr>
              <a:buNone/>
            </a:pPr>
            <a:r>
              <a:rPr lang="en-US" sz="4000" dirty="0" smtClean="0"/>
              <a:t>-</a:t>
            </a:r>
            <a:r>
              <a:rPr lang="en-US" sz="4000" i="1" dirty="0" smtClean="0"/>
              <a:t>Crawford v. Lloyds London </a:t>
            </a:r>
            <a:r>
              <a:rPr lang="en-US" sz="4000" dirty="0" smtClean="0"/>
              <a:t>(1969) 275 </a:t>
            </a:r>
            <a:r>
              <a:rPr lang="en-US" sz="4000" dirty="0" err="1" smtClean="0"/>
              <a:t>Cal.App.2d</a:t>
            </a:r>
            <a:r>
              <a:rPr lang="en-US" sz="4000" dirty="0" smtClean="0"/>
              <a:t> 524. </a:t>
            </a:r>
            <a:endParaRPr lang="en-US" sz="4000" dirty="0"/>
          </a:p>
        </p:txBody>
      </p:sp>
      <p:sp>
        <p:nvSpPr>
          <p:cNvPr id="3" name="Title 2"/>
          <p:cNvSpPr>
            <a:spLocks noGrp="1"/>
          </p:cNvSpPr>
          <p:nvPr>
            <p:ph type="title"/>
          </p:nvPr>
        </p:nvSpPr>
        <p:spPr/>
        <p:txBody>
          <a:bodyPr>
            <a:normAutofit fontScale="90000"/>
          </a:bodyPr>
          <a:lstStyle/>
          <a:p>
            <a:r>
              <a:rPr lang="en-US" dirty="0" smtClean="0"/>
              <a:t>Overly-Restrictive Policy Interpretation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Insurance companies violating California standards as a matter of company </a:t>
            </a:r>
            <a:r>
              <a:rPr lang="en-US" dirty="0" smtClean="0"/>
              <a:t>practice.</a:t>
            </a:r>
          </a:p>
          <a:p>
            <a:endParaRPr lang="en-US" dirty="0" smtClean="0"/>
          </a:p>
          <a:p>
            <a:r>
              <a:rPr lang="en-US" dirty="0" smtClean="0"/>
              <a:t>An insurance company’s use of an unlawful standard has been found to warrant a punitive damage finding. (</a:t>
            </a:r>
            <a:r>
              <a:rPr lang="en-US" i="1" dirty="0" smtClean="0"/>
              <a:t>Moore v. American United Life Insurance Company </a:t>
            </a:r>
            <a:r>
              <a:rPr lang="en-US" dirty="0" smtClean="0"/>
              <a:t>(1984) 150 </a:t>
            </a:r>
            <a:r>
              <a:rPr lang="en-US" dirty="0" err="1" smtClean="0"/>
              <a:t>Cal.App.3d</a:t>
            </a:r>
            <a:r>
              <a:rPr lang="en-US" dirty="0" smtClean="0"/>
              <a:t> 610</a:t>
            </a:r>
            <a:r>
              <a:rPr lang="en-US" dirty="0" smtClean="0"/>
              <a:t>.</a:t>
            </a:r>
          </a:p>
          <a:p>
            <a:endParaRPr lang="en-US" dirty="0" smtClean="0"/>
          </a:p>
          <a:p>
            <a:r>
              <a:rPr lang="en-US" dirty="0" smtClean="0"/>
              <a:t>“Without a doubt, the discovery of names, addresses and files of [the insurer’s] other claimants” is relevant to establish whether an insurer’s conduct was “all part of a conscious course of conduct, firmly grounded in established company policy.” (</a:t>
            </a:r>
            <a:r>
              <a:rPr lang="en-US" i="1" dirty="0" smtClean="0"/>
              <a:t>Colonial Life &amp; Accident Ins. V. Superior Court </a:t>
            </a:r>
            <a:r>
              <a:rPr lang="en-US" dirty="0" smtClean="0"/>
              <a:t>(1982) 31 </a:t>
            </a:r>
            <a:r>
              <a:rPr lang="en-US" dirty="0" err="1" smtClean="0"/>
              <a:t>Cal.3d</a:t>
            </a:r>
            <a:r>
              <a:rPr lang="en-US" dirty="0" smtClean="0"/>
              <a:t> 785, 792).</a:t>
            </a:r>
          </a:p>
        </p:txBody>
      </p:sp>
      <p:sp>
        <p:nvSpPr>
          <p:cNvPr id="2" name="Title 1"/>
          <p:cNvSpPr>
            <a:spLocks noGrp="1"/>
          </p:cNvSpPr>
          <p:nvPr>
            <p:ph type="title"/>
          </p:nvPr>
        </p:nvSpPr>
        <p:spPr/>
        <p:txBody>
          <a:bodyPr>
            <a:normAutofit/>
          </a:bodyPr>
          <a:lstStyle/>
          <a:p>
            <a:r>
              <a:rPr lang="en-US" sz="2500" i="1" dirty="0" smtClean="0"/>
              <a:t>Pattern and Practice Evidence Potential</a:t>
            </a:r>
            <a:endParaRPr lang="en-US" sz="25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3246437"/>
            <a:ext cx="8229600" cy="4525963"/>
          </a:xfrm>
        </p:spPr>
        <p:txBody>
          <a:bodyPr/>
          <a:lstStyle/>
          <a:p>
            <a:r>
              <a:rPr lang="en-US" dirty="0" smtClean="0"/>
              <a:t>Questions?</a:t>
            </a:r>
          </a:p>
          <a:p>
            <a:endParaRPr lang="en-US" dirty="0" smtClean="0"/>
          </a:p>
          <a:p>
            <a:r>
              <a:rPr lang="en-US" dirty="0" smtClean="0"/>
              <a:t>Travis Corby, Partner</a:t>
            </a:r>
          </a:p>
          <a:p>
            <a:r>
              <a:rPr lang="en-US" dirty="0" smtClean="0"/>
              <a:t>Shernoff Bidart Echeverria Bentley LLP</a:t>
            </a:r>
          </a:p>
          <a:p>
            <a:r>
              <a:rPr lang="en-US" dirty="0" smtClean="0"/>
              <a:t>(310) 246-0503</a:t>
            </a:r>
          </a:p>
          <a:p>
            <a:r>
              <a:rPr lang="en-US" dirty="0" smtClean="0"/>
              <a:t>tcorby@shernoff.com</a:t>
            </a:r>
            <a:endParaRPr lang="en-US" dirty="0"/>
          </a:p>
        </p:txBody>
      </p:sp>
      <p:sp>
        <p:nvSpPr>
          <p:cNvPr id="3" name="Title 2"/>
          <p:cNvSpPr>
            <a:spLocks noGrp="1"/>
          </p:cNvSpPr>
          <p:nvPr>
            <p:ph type="title"/>
          </p:nvPr>
        </p:nvSpPr>
        <p:spPr/>
        <p:txBody>
          <a:bodyPr/>
          <a:lstStyle/>
          <a:p>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2529814" y="304801"/>
            <a:ext cx="4404386" cy="23622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cstate="print"/>
          <a:srcRect/>
          <a:stretch>
            <a:fillRect/>
          </a:stretch>
        </p:blipFill>
        <p:spPr bwMode="auto">
          <a:xfrm>
            <a:off x="7772400" y="5169876"/>
            <a:ext cx="1371600" cy="1688123"/>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b="1" dirty="0" smtClean="0"/>
              <a:t>Accidental Death </a:t>
            </a:r>
            <a:r>
              <a:rPr lang="en-US" dirty="0" smtClean="0"/>
              <a:t>– Pays if the insured dies as a result of an accident. </a:t>
            </a:r>
          </a:p>
          <a:p>
            <a:r>
              <a:rPr lang="en-US" b="1" dirty="0" smtClean="0"/>
              <a:t>Double (or Increased) Indemnity Provisions in a Standard Life Policy</a:t>
            </a:r>
            <a:r>
              <a:rPr lang="en-US" dirty="0" smtClean="0"/>
              <a:t> – Pays double the benefits (or a higher benefit if an insured dies as a result of an accident. </a:t>
            </a:r>
          </a:p>
          <a:p>
            <a:r>
              <a:rPr lang="en-US" b="1" dirty="0" smtClean="0"/>
              <a:t>Accidental Dismemberment </a:t>
            </a:r>
            <a:r>
              <a:rPr lang="en-US" dirty="0" smtClean="0"/>
              <a:t>– </a:t>
            </a:r>
            <a:r>
              <a:rPr lang="en-US" dirty="0" smtClean="0"/>
              <a:t>Pay a benefit </a:t>
            </a:r>
            <a:r>
              <a:rPr lang="en-US" dirty="0" smtClean="0"/>
              <a:t>if an insured </a:t>
            </a:r>
            <a:r>
              <a:rPr lang="en-US" dirty="0" smtClean="0"/>
              <a:t>becomes </a:t>
            </a:r>
            <a:r>
              <a:rPr lang="en-US" dirty="0" smtClean="0"/>
              <a:t>dismembered as a result of an accident. (E.g. </a:t>
            </a:r>
            <a:r>
              <a:rPr lang="en-US" dirty="0" smtClean="0"/>
              <a:t>loss of </a:t>
            </a:r>
            <a:r>
              <a:rPr lang="en-US" dirty="0" smtClean="0"/>
              <a:t>an eye, hand, arm, leg, </a:t>
            </a:r>
            <a:r>
              <a:rPr lang="en-US" dirty="0" smtClean="0"/>
              <a:t>paraplegia, </a:t>
            </a:r>
            <a:r>
              <a:rPr lang="en-US" dirty="0" smtClean="0"/>
              <a:t>blindness, </a:t>
            </a:r>
            <a:r>
              <a:rPr lang="en-US" dirty="0" err="1" smtClean="0"/>
              <a:t>ect</a:t>
            </a:r>
            <a:r>
              <a:rPr lang="en-US" dirty="0" smtClean="0"/>
              <a:t>.)</a:t>
            </a:r>
          </a:p>
          <a:p>
            <a:r>
              <a:rPr lang="en-US" b="1" dirty="0" smtClean="0"/>
              <a:t>Accidental Disability </a:t>
            </a:r>
            <a:r>
              <a:rPr lang="en-US" dirty="0" smtClean="0"/>
              <a:t>– </a:t>
            </a:r>
            <a:r>
              <a:rPr lang="en-US" dirty="0" smtClean="0"/>
              <a:t>Pays </a:t>
            </a:r>
            <a:r>
              <a:rPr lang="en-US" dirty="0" smtClean="0"/>
              <a:t>disability </a:t>
            </a:r>
            <a:r>
              <a:rPr lang="en-US" dirty="0" smtClean="0"/>
              <a:t>benefits </a:t>
            </a:r>
            <a:r>
              <a:rPr lang="en-US" dirty="0" smtClean="0"/>
              <a:t>if an insured is rendered Totally Disabled as a result of an </a:t>
            </a:r>
            <a:r>
              <a:rPr lang="en-US" dirty="0" smtClean="0"/>
              <a:t>accident (most often pays </a:t>
            </a:r>
            <a:r>
              <a:rPr lang="en-US" dirty="0" smtClean="0"/>
              <a:t>for a longer period of time if Totally Disabled as a result of an </a:t>
            </a:r>
            <a:r>
              <a:rPr lang="en-US" dirty="0" smtClean="0"/>
              <a:t>accident versus sickness). </a:t>
            </a:r>
            <a:endParaRPr lang="en-US" dirty="0" smtClean="0"/>
          </a:p>
          <a:p>
            <a:r>
              <a:rPr lang="en-US" b="1" dirty="0" smtClean="0"/>
              <a:t>Accidental Indemnity </a:t>
            </a:r>
            <a:r>
              <a:rPr lang="en-US" dirty="0" smtClean="0"/>
              <a:t>– </a:t>
            </a:r>
            <a:r>
              <a:rPr lang="en-US" dirty="0" smtClean="0"/>
              <a:t>Pays </a:t>
            </a:r>
            <a:r>
              <a:rPr lang="en-US" dirty="0" smtClean="0"/>
              <a:t>indemnity </a:t>
            </a:r>
            <a:r>
              <a:rPr lang="en-US" dirty="0" smtClean="0"/>
              <a:t>benefits (usually monthly) </a:t>
            </a:r>
            <a:r>
              <a:rPr lang="en-US" dirty="0" smtClean="0"/>
              <a:t>if insured is hospitalized as a result of an </a:t>
            </a:r>
            <a:r>
              <a:rPr lang="en-US" dirty="0" smtClean="0"/>
              <a:t>accident.</a:t>
            </a:r>
            <a:endParaRPr lang="en-US" dirty="0"/>
          </a:p>
        </p:txBody>
      </p:sp>
      <p:sp>
        <p:nvSpPr>
          <p:cNvPr id="3" name="Title 2"/>
          <p:cNvSpPr>
            <a:spLocks noGrp="1"/>
          </p:cNvSpPr>
          <p:nvPr>
            <p:ph type="title"/>
          </p:nvPr>
        </p:nvSpPr>
        <p:spPr/>
        <p:txBody>
          <a:bodyPr/>
          <a:lstStyle/>
          <a:p>
            <a:r>
              <a:rPr lang="en-US" dirty="0" smtClean="0"/>
              <a:t>Types of Accidental Policies	</a:t>
            </a:r>
            <a:endParaRPr lang="en-US" dirty="0"/>
          </a:p>
        </p:txBody>
      </p:sp>
      <p:pic>
        <p:nvPicPr>
          <p:cNvPr id="4" name="Picture 3"/>
          <p:cNvPicPr>
            <a:picLocks noChangeAspect="1" noChangeArrowheads="1"/>
          </p:cNvPicPr>
          <p:nvPr/>
        </p:nvPicPr>
        <p:blipFill>
          <a:blip r:embed="rId2" cstate="print"/>
          <a:srcRect/>
          <a:stretch>
            <a:fillRect/>
          </a:stretch>
        </p:blipFill>
        <p:spPr bwMode="auto">
          <a:xfrm>
            <a:off x="7772400" y="5169876"/>
            <a:ext cx="1371600" cy="1688123"/>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“Accident” is not defined by statute and is </a:t>
            </a:r>
            <a:r>
              <a:rPr lang="en-US" dirty="0" smtClean="0"/>
              <a:t>usually not defined </a:t>
            </a:r>
            <a:r>
              <a:rPr lang="en-US" dirty="0" smtClean="0"/>
              <a:t>in an insurance policy</a:t>
            </a:r>
            <a:r>
              <a:rPr lang="en-US" dirty="0" smtClean="0"/>
              <a:t>.</a:t>
            </a:r>
          </a:p>
          <a:p>
            <a:endParaRPr lang="en-US" dirty="0" smtClean="0"/>
          </a:p>
          <a:p>
            <a:r>
              <a:rPr lang="en-US" dirty="0" smtClean="0"/>
              <a:t>Examples of Policy Definition of Accident</a:t>
            </a:r>
            <a:r>
              <a:rPr lang="en-US" dirty="0" smtClean="0"/>
              <a:t> </a:t>
            </a:r>
          </a:p>
          <a:p>
            <a:pPr lvl="1"/>
            <a:r>
              <a:rPr lang="en-US" dirty="0" smtClean="0"/>
              <a:t>“An occurrence which is unexpected or unforeseen</a:t>
            </a:r>
            <a:r>
              <a:rPr lang="en-US" dirty="0" smtClean="0"/>
              <a:t>, either as to its cause or as to its result.” </a:t>
            </a:r>
            <a:endParaRPr lang="en-US" dirty="0" smtClean="0"/>
          </a:p>
        </p:txBody>
      </p:sp>
      <p:sp>
        <p:nvSpPr>
          <p:cNvPr id="3" name="Title 2"/>
          <p:cNvSpPr>
            <a:spLocks noGrp="1"/>
          </p:cNvSpPr>
          <p:nvPr>
            <p:ph type="title"/>
          </p:nvPr>
        </p:nvSpPr>
        <p:spPr/>
        <p:txBody>
          <a:bodyPr/>
          <a:lstStyle/>
          <a:p>
            <a:r>
              <a:rPr lang="en-US" dirty="0" smtClean="0"/>
              <a:t>Definition of Accident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The words accident and accidental must be construed according to ordinary understanding and common usage. (</a:t>
            </a:r>
            <a:r>
              <a:rPr lang="en-US" i="1" dirty="0" smtClean="0"/>
              <a:t>Olson v. American Bankers Ins. Co. </a:t>
            </a:r>
            <a:r>
              <a:rPr lang="en-US" dirty="0" smtClean="0"/>
              <a:t>(1994) 30 </a:t>
            </a:r>
            <a:r>
              <a:rPr lang="en-US" dirty="0" err="1" smtClean="0"/>
              <a:t>Cal.App.4</a:t>
            </a:r>
            <a:r>
              <a:rPr lang="en-US" baseline="30000" dirty="0" err="1" smtClean="0"/>
              <a:t>th</a:t>
            </a:r>
            <a:r>
              <a:rPr lang="en-US" dirty="0" smtClean="0"/>
              <a:t> 816, 826</a:t>
            </a:r>
            <a:r>
              <a:rPr lang="en-US" dirty="0" smtClean="0"/>
              <a:t>.)</a:t>
            </a:r>
          </a:p>
          <a:p>
            <a:pPr>
              <a:buNone/>
            </a:pPr>
            <a:endParaRPr lang="en-US" dirty="0" smtClean="0"/>
          </a:p>
          <a:p>
            <a:r>
              <a:rPr lang="en-US" dirty="0" smtClean="0"/>
              <a:t>Something that happens suddenly and unexpectedly and involves some form of external events and forces as opposed to purely natural processes. (</a:t>
            </a:r>
            <a:r>
              <a:rPr lang="en-US" i="1" dirty="0" err="1" smtClean="0"/>
              <a:t>Khatchatrian</a:t>
            </a:r>
            <a:r>
              <a:rPr lang="en-US" i="1" dirty="0" smtClean="0"/>
              <a:t> v. Continental </a:t>
            </a:r>
            <a:r>
              <a:rPr lang="en-US" i="1" dirty="0" err="1" smtClean="0"/>
              <a:t>Cas</a:t>
            </a:r>
            <a:r>
              <a:rPr lang="en-US" i="1" dirty="0" smtClean="0"/>
              <a:t>. Co </a:t>
            </a:r>
            <a:r>
              <a:rPr lang="en-US" dirty="0" smtClean="0"/>
              <a:t>(9</a:t>
            </a:r>
            <a:r>
              <a:rPr lang="en-US" baseline="30000" dirty="0" smtClean="0"/>
              <a:t>th</a:t>
            </a:r>
            <a:r>
              <a:rPr lang="en-US" dirty="0" smtClean="0"/>
              <a:t> Cir. 2003) 332 </a:t>
            </a:r>
            <a:r>
              <a:rPr lang="en-US" dirty="0" err="1" smtClean="0"/>
              <a:t>F.3d</a:t>
            </a:r>
            <a:r>
              <a:rPr lang="en-US" dirty="0" smtClean="0"/>
              <a:t> 1227, 1229.) </a:t>
            </a:r>
          </a:p>
          <a:p>
            <a:endParaRPr lang="en-US" dirty="0"/>
          </a:p>
        </p:txBody>
      </p:sp>
      <p:sp>
        <p:nvSpPr>
          <p:cNvPr id="3" name="Title 2"/>
          <p:cNvSpPr>
            <a:spLocks noGrp="1"/>
          </p:cNvSpPr>
          <p:nvPr>
            <p:ph type="title"/>
          </p:nvPr>
        </p:nvSpPr>
        <p:spPr/>
        <p:txBody>
          <a:bodyPr>
            <a:normAutofit fontScale="90000"/>
          </a:bodyPr>
          <a:lstStyle/>
          <a:p>
            <a:r>
              <a:rPr lang="en-US" dirty="0" smtClean="0"/>
              <a:t>Case Law on Definition of Accident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“Accidental death” requires only that the insured’s death was not designed or anticipated by the insured. An unintended and </a:t>
            </a:r>
            <a:r>
              <a:rPr lang="en-US" dirty="0" err="1" smtClean="0"/>
              <a:t>undesigned</a:t>
            </a:r>
            <a:r>
              <a:rPr lang="en-US" dirty="0" smtClean="0"/>
              <a:t> result even if caused by voluntary acts</a:t>
            </a:r>
            <a:r>
              <a:rPr lang="en-US" dirty="0" smtClean="0"/>
              <a:t>.</a:t>
            </a:r>
          </a:p>
          <a:p>
            <a:pPr>
              <a:buNone/>
            </a:pPr>
            <a:endParaRPr lang="en-US" dirty="0" smtClean="0"/>
          </a:p>
          <a:p>
            <a:r>
              <a:rPr lang="en-US" dirty="0" smtClean="0"/>
              <a:t>“Accidental means” requires an unintended death and that the act or means which produced the death was unexpected or unforeseen. </a:t>
            </a:r>
            <a:endParaRPr lang="en-US" dirty="0" smtClean="0"/>
          </a:p>
          <a:p>
            <a:pPr>
              <a:buNone/>
            </a:pPr>
            <a:endParaRPr lang="en-US" dirty="0" smtClean="0"/>
          </a:p>
          <a:p>
            <a:pPr lvl="1"/>
            <a:r>
              <a:rPr lang="en-US" dirty="0" smtClean="0"/>
              <a:t>Key question: “</a:t>
            </a:r>
            <a:r>
              <a:rPr lang="en-US" dirty="0" smtClean="0"/>
              <a:t>was the insured’s voluntary act itself such that its common, natural, or probable consequence would have been to visit injury or death upon the insured. If not, then the death may be considered to have occurred through accidental means.”</a:t>
            </a:r>
          </a:p>
          <a:p>
            <a:pPr>
              <a:buNone/>
            </a:pPr>
            <a:endParaRPr lang="en-US" dirty="0" smtClean="0"/>
          </a:p>
          <a:p>
            <a:pPr>
              <a:buNone/>
            </a:pPr>
            <a:r>
              <a:rPr lang="en-US" dirty="0" smtClean="0"/>
              <a:t>-</a:t>
            </a:r>
            <a:r>
              <a:rPr lang="en-US" i="1" dirty="0" smtClean="0"/>
              <a:t>Weil v. Federal Kemper Life Assurance Company </a:t>
            </a:r>
            <a:r>
              <a:rPr lang="en-US" dirty="0" smtClean="0"/>
              <a:t>(1994) 7 </a:t>
            </a:r>
            <a:r>
              <a:rPr lang="en-US" dirty="0" err="1" smtClean="0"/>
              <a:t>Cal.4</a:t>
            </a:r>
            <a:r>
              <a:rPr lang="en-US" baseline="30000" dirty="0" err="1" smtClean="0"/>
              <a:t>th</a:t>
            </a:r>
            <a:r>
              <a:rPr lang="en-US" dirty="0" smtClean="0"/>
              <a:t> 125, 134.)</a:t>
            </a:r>
            <a:endParaRPr lang="en-US" dirty="0"/>
          </a:p>
        </p:txBody>
      </p:sp>
      <p:sp>
        <p:nvSpPr>
          <p:cNvPr id="3" name="Title 2"/>
          <p:cNvSpPr>
            <a:spLocks noGrp="1"/>
          </p:cNvSpPr>
          <p:nvPr>
            <p:ph type="title"/>
          </p:nvPr>
        </p:nvSpPr>
        <p:spPr/>
        <p:txBody>
          <a:bodyPr>
            <a:normAutofit fontScale="90000"/>
          </a:bodyPr>
          <a:lstStyle/>
          <a:p>
            <a:r>
              <a:rPr lang="en-US" dirty="0" smtClean="0"/>
              <a:t>Accidental Death v. Accidental Means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t>Common Policy Definitions: </a:t>
            </a:r>
          </a:p>
          <a:p>
            <a:pPr lvl="1"/>
            <a:r>
              <a:rPr lang="en-US" dirty="0" smtClean="0"/>
              <a:t>“Injury: Bodily damage or harm which is caused directly by an accident and independent of all other causes.”</a:t>
            </a:r>
          </a:p>
          <a:p>
            <a:pPr lvl="1"/>
            <a:r>
              <a:rPr lang="en-US" dirty="0" smtClean="0"/>
              <a:t>“Injury: Bodily injury that…results directly and independently of all other causes…”</a:t>
            </a:r>
            <a:endParaRPr lang="en-US" dirty="0" smtClean="0"/>
          </a:p>
          <a:p>
            <a:r>
              <a:rPr lang="en-US" b="1" dirty="0" smtClean="0"/>
              <a:t>Common Policy Exclusions for death </a:t>
            </a:r>
            <a:r>
              <a:rPr lang="en-US" b="1" dirty="0" smtClean="0"/>
              <a:t>due to disease, bodily or mental </a:t>
            </a:r>
            <a:r>
              <a:rPr lang="en-US" b="1" dirty="0" smtClean="0"/>
              <a:t>infirmity”</a:t>
            </a:r>
          </a:p>
          <a:p>
            <a:pPr lvl="1"/>
            <a:r>
              <a:rPr lang="en-US" dirty="0" smtClean="0"/>
              <a:t>“No benefits will be paid for any loss or covered injury that is due to any disease, sickness, bodily or mental illness, or complication resulting from medical treatment, surgery….” </a:t>
            </a:r>
            <a:endParaRPr lang="en-US" dirty="0" smtClean="0"/>
          </a:p>
          <a:p>
            <a:pPr lvl="1"/>
            <a:endParaRPr lang="en-US" b="1" dirty="0"/>
          </a:p>
        </p:txBody>
      </p:sp>
      <p:sp>
        <p:nvSpPr>
          <p:cNvPr id="3" name="Title 2"/>
          <p:cNvSpPr>
            <a:spLocks noGrp="1"/>
          </p:cNvSpPr>
          <p:nvPr>
            <p:ph type="title"/>
          </p:nvPr>
        </p:nvSpPr>
        <p:spPr/>
        <p:txBody>
          <a:bodyPr>
            <a:normAutofit/>
          </a:bodyPr>
          <a:lstStyle/>
          <a:p>
            <a:r>
              <a:rPr lang="en-US" dirty="0" smtClean="0"/>
              <a:t>Accident v. Sickness</a:t>
            </a:r>
            <a:endParaRPr lang="en-US" dirty="0"/>
          </a:p>
        </p:txBody>
      </p:sp>
      <p:pic>
        <p:nvPicPr>
          <p:cNvPr id="4" name="Picture 3"/>
          <p:cNvPicPr>
            <a:picLocks noChangeAspect="1" noChangeArrowheads="1"/>
          </p:cNvPicPr>
          <p:nvPr/>
        </p:nvPicPr>
        <p:blipFill>
          <a:blip r:embed="rId2" cstate="print"/>
          <a:srcRect/>
          <a:stretch>
            <a:fillRect/>
          </a:stretch>
        </p:blipFill>
        <p:spPr bwMode="auto">
          <a:xfrm>
            <a:off x="7772400" y="5169876"/>
            <a:ext cx="1371600" cy="1688123"/>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sz="4000" dirty="0" smtClean="0"/>
              <a:t>Proximate cause is the determining factor even where a pre-existing injury or disease contributes to a death.</a:t>
            </a:r>
          </a:p>
          <a:p>
            <a:pPr lvl="1"/>
            <a:r>
              <a:rPr lang="en-US" sz="3600" dirty="0" smtClean="0"/>
              <a:t>“</a:t>
            </a:r>
            <a:r>
              <a:rPr lang="en-US" sz="3600" dirty="0" smtClean="0"/>
              <a:t>The presence of preexisting disease or infirmity will not relieve the insurer from liability if an accident is the proximate cause of the insured’s death, and a recovery may be had on the policy even though a diseased or infirm condition appears to contribute to cause the death, or if the accident set in progress the chain of events leading directly to death or if it is the prime or moving cause. </a:t>
            </a:r>
            <a:endParaRPr lang="en-US" sz="3600" dirty="0" smtClean="0"/>
          </a:p>
          <a:p>
            <a:pPr lvl="1"/>
            <a:endParaRPr lang="en-US" sz="3600" dirty="0" smtClean="0"/>
          </a:p>
          <a:p>
            <a:pPr lvl="1">
              <a:buNone/>
            </a:pPr>
            <a:r>
              <a:rPr lang="en-US" sz="3600" dirty="0" smtClean="0"/>
              <a:t> -</a:t>
            </a:r>
            <a:r>
              <a:rPr lang="en-US" sz="3600" i="1" dirty="0" smtClean="0"/>
              <a:t>Brooks </a:t>
            </a:r>
            <a:r>
              <a:rPr lang="en-US" sz="3600" i="1" dirty="0" smtClean="0"/>
              <a:t>v. Metropolitan Life Insurance Company </a:t>
            </a:r>
            <a:r>
              <a:rPr lang="en-US" sz="3600" dirty="0" smtClean="0"/>
              <a:t>(</a:t>
            </a:r>
            <a:r>
              <a:rPr lang="en-US" sz="3600" dirty="0" smtClean="0"/>
              <a:t>1945</a:t>
            </a:r>
            <a:r>
              <a:rPr lang="en-US" sz="3600" dirty="0" smtClean="0"/>
              <a:t>) 27 </a:t>
            </a:r>
            <a:r>
              <a:rPr lang="en-US" sz="3600" dirty="0" err="1" smtClean="0"/>
              <a:t>Cal.2d</a:t>
            </a:r>
            <a:r>
              <a:rPr lang="en-US" sz="3600" dirty="0" smtClean="0"/>
              <a:t> 305, 309-310.) </a:t>
            </a:r>
            <a:endParaRPr lang="en-US" sz="3600" dirty="0"/>
          </a:p>
        </p:txBody>
      </p:sp>
      <p:sp>
        <p:nvSpPr>
          <p:cNvPr id="3" name="Title 2"/>
          <p:cNvSpPr>
            <a:spLocks noGrp="1"/>
          </p:cNvSpPr>
          <p:nvPr>
            <p:ph type="title"/>
          </p:nvPr>
        </p:nvSpPr>
        <p:spPr/>
        <p:txBody>
          <a:bodyPr>
            <a:normAutofit/>
          </a:bodyPr>
          <a:lstStyle/>
          <a:p>
            <a:r>
              <a:rPr lang="en-US" dirty="0" smtClean="0"/>
              <a:t>Concurrent Causation Issues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indent="0"/>
            <a:r>
              <a:rPr lang="en-US" dirty="0" smtClean="0"/>
              <a:t>Coverage will also be upheld where an accident either “triggered” or “sets in progress a chain of events” or “is the prime or moving cause.” </a:t>
            </a:r>
            <a:endParaRPr lang="en-US" dirty="0" smtClean="0"/>
          </a:p>
          <a:p>
            <a:pPr indent="0">
              <a:buNone/>
            </a:pPr>
            <a:endParaRPr lang="en-US" dirty="0" smtClean="0"/>
          </a:p>
          <a:p>
            <a:pPr lvl="1" indent="0">
              <a:buNone/>
            </a:pPr>
            <a:r>
              <a:rPr lang="en-US" dirty="0" smtClean="0"/>
              <a:t>-</a:t>
            </a:r>
            <a:r>
              <a:rPr lang="en-US" i="1" dirty="0" err="1" smtClean="0"/>
              <a:t>DeBruyn</a:t>
            </a:r>
            <a:r>
              <a:rPr lang="en-US" i="1" dirty="0" smtClean="0"/>
              <a:t> v. Superior Court </a:t>
            </a:r>
            <a:r>
              <a:rPr lang="en-US" dirty="0" smtClean="0"/>
              <a:t>(2008) 158 </a:t>
            </a:r>
            <a:r>
              <a:rPr lang="en-US" dirty="0" err="1" smtClean="0"/>
              <a:t>Cal.App.4</a:t>
            </a:r>
            <a:r>
              <a:rPr lang="en-US" baseline="30000" dirty="0" err="1" smtClean="0"/>
              <a:t>th</a:t>
            </a:r>
            <a:r>
              <a:rPr lang="en-US" dirty="0" smtClean="0"/>
              <a:t> 1213, 1223.) </a:t>
            </a:r>
          </a:p>
        </p:txBody>
      </p:sp>
      <p:sp>
        <p:nvSpPr>
          <p:cNvPr id="2" name="Title 1"/>
          <p:cNvSpPr>
            <a:spLocks noGrp="1"/>
          </p:cNvSpPr>
          <p:nvPr>
            <p:ph type="title"/>
          </p:nvPr>
        </p:nvSpPr>
        <p:spPr/>
        <p:txBody>
          <a:bodyPr>
            <a:normAutofit fontScale="90000"/>
          </a:bodyPr>
          <a:lstStyle/>
          <a:p>
            <a:r>
              <a:rPr lang="en-US" dirty="0" smtClean="0"/>
              <a:t>California’s Proximate Cause Standard</a:t>
            </a:r>
            <a:endParaRPr lang="en-US" dirty="0"/>
          </a:p>
        </p:txBody>
      </p:sp>
      <p:pic>
        <p:nvPicPr>
          <p:cNvPr id="5" name="Picture 3"/>
          <p:cNvPicPr>
            <a:picLocks noChangeAspect="1" noChangeArrowheads="1"/>
          </p:cNvPicPr>
          <p:nvPr/>
        </p:nvPicPr>
        <p:blipFill>
          <a:blip r:embed="rId2" cstate="print"/>
          <a:srcRect/>
          <a:stretch>
            <a:fillRect/>
          </a:stretch>
        </p:blipFill>
        <p:spPr bwMode="auto">
          <a:xfrm>
            <a:off x="7772400" y="5169876"/>
            <a:ext cx="1371600" cy="16881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i="1" dirty="0" err="1" smtClean="0"/>
              <a:t>Mariscal</a:t>
            </a:r>
            <a:r>
              <a:rPr lang="en-US" i="1" dirty="0" smtClean="0"/>
              <a:t> v. Old Republic Life Ins. Co </a:t>
            </a:r>
            <a:r>
              <a:rPr lang="en-US" dirty="0" smtClean="0"/>
              <a:t>(1996) 42 </a:t>
            </a:r>
            <a:r>
              <a:rPr lang="en-US" dirty="0" err="1" smtClean="0"/>
              <a:t>Cal.App.4</a:t>
            </a:r>
            <a:r>
              <a:rPr lang="en-US" baseline="30000" dirty="0" err="1" smtClean="0"/>
              <a:t>th</a:t>
            </a:r>
            <a:r>
              <a:rPr lang="en-US" dirty="0" smtClean="0"/>
              <a:t> 1617, </a:t>
            </a:r>
            <a:r>
              <a:rPr lang="en-US" dirty="0" smtClean="0"/>
              <a:t>1625-1626</a:t>
            </a:r>
            <a:endParaRPr lang="en-US" dirty="0" smtClean="0"/>
          </a:p>
          <a:p>
            <a:pPr lvl="1"/>
            <a:r>
              <a:rPr lang="en-US" dirty="0" smtClean="0"/>
              <a:t>Insured was in a car accident and sustained head </a:t>
            </a:r>
            <a:r>
              <a:rPr lang="en-US" dirty="0" smtClean="0"/>
              <a:t>injuries.</a:t>
            </a:r>
          </a:p>
          <a:p>
            <a:pPr lvl="1"/>
            <a:r>
              <a:rPr lang="en-US" dirty="0" smtClean="0"/>
              <a:t>Patient also had a history of heart disease. </a:t>
            </a:r>
            <a:endParaRPr lang="en-US" dirty="0" smtClean="0"/>
          </a:p>
          <a:p>
            <a:pPr lvl="1"/>
            <a:r>
              <a:rPr lang="en-US" dirty="0" smtClean="0"/>
              <a:t>He died </a:t>
            </a:r>
            <a:r>
              <a:rPr lang="en-US" dirty="0" smtClean="0"/>
              <a:t>in </a:t>
            </a:r>
            <a:r>
              <a:rPr lang="en-US" dirty="0" smtClean="0"/>
              <a:t>the hospital from heat </a:t>
            </a:r>
            <a:r>
              <a:rPr lang="en-US" dirty="0" smtClean="0"/>
              <a:t>failure.</a:t>
            </a:r>
          </a:p>
          <a:p>
            <a:pPr lvl="1"/>
            <a:r>
              <a:rPr lang="en-US" dirty="0" smtClean="0"/>
              <a:t>“Cardiopulmonary arrest” was listed as the primary cause of death on death certificate. </a:t>
            </a:r>
            <a:endParaRPr lang="en-US" dirty="0" smtClean="0"/>
          </a:p>
          <a:p>
            <a:pPr lvl="1"/>
            <a:r>
              <a:rPr lang="en-US" dirty="0" smtClean="0"/>
              <a:t>Court concluded </a:t>
            </a:r>
            <a:r>
              <a:rPr lang="en-US" dirty="0" smtClean="0"/>
              <a:t>that:</a:t>
            </a:r>
          </a:p>
          <a:p>
            <a:pPr lvl="2"/>
            <a:r>
              <a:rPr lang="en-US" dirty="0" smtClean="0"/>
              <a:t> “it did not matter that he ultimately died of heart failure so long as the heart failure resulted from the accident.”</a:t>
            </a:r>
            <a:endParaRPr lang="en-US" dirty="0" smtClean="0"/>
          </a:p>
          <a:p>
            <a:pPr lvl="1">
              <a:buNone/>
            </a:pPr>
            <a:endParaRPr lang="en-US" dirty="0" smtClean="0"/>
          </a:p>
          <a:p>
            <a:pPr lvl="2"/>
            <a:r>
              <a:rPr lang="en-US" dirty="0" smtClean="0"/>
              <a:t>“There is substantial evidence that the prime event which set in progress the chain of events leading to </a:t>
            </a:r>
            <a:r>
              <a:rPr lang="en-US" dirty="0" err="1" smtClean="0"/>
              <a:t>Mariscal’s</a:t>
            </a:r>
            <a:r>
              <a:rPr lang="en-US" dirty="0" smtClean="0"/>
              <a:t> </a:t>
            </a:r>
            <a:r>
              <a:rPr lang="en-US" dirty="0" smtClean="0"/>
              <a:t>death was the accident.”</a:t>
            </a:r>
          </a:p>
          <a:p>
            <a:pPr lvl="1"/>
            <a:endParaRPr lang="en-US" dirty="0" smtClean="0"/>
          </a:p>
        </p:txBody>
      </p:sp>
      <p:sp>
        <p:nvSpPr>
          <p:cNvPr id="3" name="Title 2"/>
          <p:cNvSpPr>
            <a:spLocks noGrp="1"/>
          </p:cNvSpPr>
          <p:nvPr>
            <p:ph type="title"/>
          </p:nvPr>
        </p:nvSpPr>
        <p:spPr/>
        <p:txBody>
          <a:bodyPr/>
          <a:lstStyle/>
          <a:p>
            <a:r>
              <a:rPr lang="en-US" dirty="0" smtClean="0"/>
              <a:t>California Case Law Examples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12244</TotalTime>
  <Words>1351</Words>
  <Application>Microsoft Office PowerPoint</Application>
  <PresentationFormat>On-screen Show (4:3)</PresentationFormat>
  <Paragraphs>88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 ACCIDENTAL DEATH, DISMEMBERMENT AND DISABILITY POLICIES</vt:lpstr>
      <vt:lpstr>Types of Accidental Policies </vt:lpstr>
      <vt:lpstr>Definition of Accident</vt:lpstr>
      <vt:lpstr>Case Law on Definition of Accident</vt:lpstr>
      <vt:lpstr>Accidental Death v. Accidental Means</vt:lpstr>
      <vt:lpstr>Accident v. Sickness</vt:lpstr>
      <vt:lpstr>Concurrent Causation Issues</vt:lpstr>
      <vt:lpstr>California’s Proximate Cause Standard</vt:lpstr>
      <vt:lpstr>California Case Law Examples</vt:lpstr>
      <vt:lpstr>California Case Law Examples</vt:lpstr>
      <vt:lpstr>Timing Exclusions</vt:lpstr>
      <vt:lpstr>The Process of Nature Rule</vt:lpstr>
      <vt:lpstr>The Process of Nature Rule</vt:lpstr>
      <vt:lpstr>Overly-Restrictive Policy Interpretation</vt:lpstr>
      <vt:lpstr>Pattern and Practice Evidence Potential</vt:lpstr>
      <vt:lpstr>Slide 16</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Necessity</dc:title>
  <dc:creator>Admin</dc:creator>
  <cp:lastModifiedBy>Admin</cp:lastModifiedBy>
  <cp:revision>174</cp:revision>
  <dcterms:created xsi:type="dcterms:W3CDTF">2014-03-10T16:13:02Z</dcterms:created>
  <dcterms:modified xsi:type="dcterms:W3CDTF">2016-10-21T00:13:09Z</dcterms:modified>
</cp:coreProperties>
</file>