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345" r:id="rId3"/>
    <p:sldId id="338" r:id="rId4"/>
    <p:sldId id="346" r:id="rId5"/>
    <p:sldId id="347" r:id="rId6"/>
    <p:sldId id="273" r:id="rId7"/>
    <p:sldId id="348" r:id="rId8"/>
    <p:sldId id="269" r:id="rId9"/>
    <p:sldId id="349" r:id="rId10"/>
    <p:sldId id="300" r:id="rId11"/>
    <p:sldId id="301" r:id="rId12"/>
    <p:sldId id="350" r:id="rId13"/>
    <p:sldId id="263" r:id="rId14"/>
    <p:sldId id="317" r:id="rId15"/>
    <p:sldId id="276" r:id="rId16"/>
    <p:sldId id="264" r:id="rId17"/>
    <p:sldId id="265" r:id="rId18"/>
    <p:sldId id="299" r:id="rId19"/>
    <p:sldId id="275" r:id="rId20"/>
    <p:sldId id="333"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6" autoAdjust="0"/>
    <p:restoredTop sz="94660"/>
  </p:normalViewPr>
  <p:slideViewPr>
    <p:cSldViewPr>
      <p:cViewPr>
        <p:scale>
          <a:sx n="60" d="100"/>
          <a:sy n="60" d="100"/>
        </p:scale>
        <p:origin x="-514" y="-1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78" tIns="46238" rIns="92478" bIns="46238" rtlCol="0"/>
          <a:lstStyle>
            <a:lvl1pPr algn="l">
              <a:defRPr sz="1100"/>
            </a:lvl1pPr>
          </a:lstStyle>
          <a:p>
            <a:endParaRPr lang="en-US"/>
          </a:p>
        </p:txBody>
      </p:sp>
      <p:sp>
        <p:nvSpPr>
          <p:cNvPr id="3" name="Date Placeholder 2"/>
          <p:cNvSpPr>
            <a:spLocks noGrp="1"/>
          </p:cNvSpPr>
          <p:nvPr>
            <p:ph type="dt" idx="1"/>
          </p:nvPr>
        </p:nvSpPr>
        <p:spPr>
          <a:xfrm>
            <a:off x="3936769" y="1"/>
            <a:ext cx="3011699" cy="461804"/>
          </a:xfrm>
          <a:prstGeom prst="rect">
            <a:avLst/>
          </a:prstGeom>
        </p:spPr>
        <p:txBody>
          <a:bodyPr vert="horz" lIns="92478" tIns="46238" rIns="92478" bIns="46238" rtlCol="0"/>
          <a:lstStyle>
            <a:lvl1pPr algn="r">
              <a:defRPr sz="1100"/>
            </a:lvl1pPr>
          </a:lstStyle>
          <a:p>
            <a:fld id="{00E428B1-EFDD-4770-B5C1-208E453CDDDB}" type="datetimeFigureOut">
              <a:rPr lang="en-US" smtClean="0"/>
              <a:pPr/>
              <a:t>10/21/2016</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78" tIns="46238" rIns="92478" bIns="46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78" tIns="46238" rIns="92478" bIns="46238" rtlCol="0" anchor="b"/>
          <a:lstStyle>
            <a:lvl1pPr algn="l">
              <a:defRPr sz="1100"/>
            </a:lvl1pPr>
          </a:lstStyle>
          <a:p>
            <a:endParaRPr lang="en-US"/>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78" tIns="46238" rIns="92478" bIns="46238" rtlCol="0" anchor="b"/>
          <a:lstStyle>
            <a:lvl1pPr algn="r">
              <a:defRPr sz="1100"/>
            </a:lvl1pPr>
          </a:lstStyle>
          <a:p>
            <a:fld id="{4D2278E3-03F9-4A72-90AC-A57C820AF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DEBE72-FD71-45FF-8B8C-2BD5FFF3C369}" type="datetime1">
              <a:rPr lang="en-US" smtClean="0"/>
              <a:pPr/>
              <a:t>10/21/2016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9B9D367-9C5D-4CFF-8BEF-88D243AD85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CE141-BAC6-48CD-A2CF-AB04D9E37229}" type="datetime1">
              <a:rPr lang="en-US" smtClean="0"/>
              <a:pPr/>
              <a:t>10/21/2016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9D367-9C5D-4CFF-8BEF-88D243AD85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E0E789-C2BC-4498-9306-1AAC2473752D}" type="datetime1">
              <a:rPr lang="en-US" smtClean="0"/>
              <a:pPr/>
              <a:t>10/21/2016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9D367-9C5D-4CFF-8BEF-88D243AD85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179BD0-AA27-417C-8EB1-385995364B58}" type="datetime1">
              <a:rPr lang="en-US" smtClean="0"/>
              <a:pPr/>
              <a:t>10/21/2016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9D367-9C5D-4CFF-8BEF-88D243AD855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E89727-F89C-4A92-A7C5-632EE221298A}" type="datetime1">
              <a:rPr lang="en-US" smtClean="0"/>
              <a:pPr/>
              <a:t>10/21/2016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B9D367-9C5D-4CFF-8BEF-88D243AD855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4E38FE-0248-437D-87BB-181B4057E862}" type="datetime1">
              <a:rPr lang="en-US" smtClean="0"/>
              <a:pPr/>
              <a:t>10/21/2016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B9D367-9C5D-4CFF-8BEF-88D243AD855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6F9D89-F5DD-4A8B-A778-30C2C1616EA3}" type="datetime1">
              <a:rPr lang="en-US" smtClean="0"/>
              <a:pPr/>
              <a:t>10/21/2016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9B9D367-9C5D-4CFF-8BEF-88D243AD85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E58B533-3605-4780-80D3-12F7C881FA52}" type="datetime1">
              <a:rPr lang="en-US" smtClean="0"/>
              <a:pPr/>
              <a:t>10/21/2016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9B9D367-9C5D-4CFF-8BEF-88D243AD855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B246B6-6152-4344-BBA2-332CA1B049B2}" type="datetime1">
              <a:rPr lang="en-US" smtClean="0"/>
              <a:pPr/>
              <a:t>10/21/2016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9B9D367-9C5D-4CFF-8BEF-88D243AD85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245C67-CE1A-4BAD-8852-A7ED39B05085}" type="datetime1">
              <a:rPr lang="en-US" smtClean="0"/>
              <a:pPr/>
              <a:t>10/21/2016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B9D367-9C5D-4CFF-8BEF-88D243AD85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C270400-B276-4259-A368-8E45461672EF}" type="datetime1">
              <a:rPr lang="en-US" smtClean="0"/>
              <a:pPr/>
              <a:t>10/21/2016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9B9D367-9C5D-4CFF-8BEF-88D243AD855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29E616-F402-40D8-ADAB-5240317915A9}" type="datetime1">
              <a:rPr lang="en-US" smtClean="0"/>
              <a:pPr/>
              <a:t>10/21/2016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9B9D367-9C5D-4CFF-8BEF-88D243AD85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dcrittenden@shernoff.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582362"/>
          </a:xfrm>
        </p:spPr>
        <p:txBody>
          <a:bodyPr>
            <a:normAutofit/>
          </a:bodyPr>
          <a:lstStyle/>
          <a:p>
            <a:pPr algn="ctr"/>
            <a:r>
              <a:rPr lang="en-US" sz="6000" dirty="0" smtClean="0"/>
              <a:t>Medical Necessity </a:t>
            </a:r>
            <a:r>
              <a:rPr lang="en-US" sz="6000" dirty="0" smtClean="0"/>
              <a:t>Reviews and Denials</a:t>
            </a:r>
            <a:endParaRPr lang="en-US" sz="6000" dirty="0"/>
          </a:p>
        </p:txBody>
      </p:sp>
      <p:sp>
        <p:nvSpPr>
          <p:cNvPr id="4" name="Subtitle 3"/>
          <p:cNvSpPr>
            <a:spLocks noGrp="1"/>
          </p:cNvSpPr>
          <p:nvPr>
            <p:ph type="subTitle" idx="1"/>
          </p:nvPr>
        </p:nvSpPr>
        <p:spPr>
          <a:xfrm>
            <a:off x="762000" y="3962400"/>
            <a:ext cx="7772400" cy="1199704"/>
          </a:xfrm>
        </p:spPr>
        <p:txBody>
          <a:bodyPr>
            <a:normAutofit/>
          </a:bodyPr>
          <a:lstStyle/>
          <a:p>
            <a:r>
              <a:rPr lang="en-US" dirty="0" smtClean="0"/>
              <a:t>Danica </a:t>
            </a:r>
            <a:r>
              <a:rPr lang="en-US" dirty="0" smtClean="0"/>
              <a:t>Crittenden</a:t>
            </a:r>
          </a:p>
          <a:p>
            <a:r>
              <a:rPr lang="en-US" dirty="0" smtClean="0"/>
              <a:t>Shernoff Bidart Echeverria LLP</a:t>
            </a:r>
            <a:endParaRPr lang="en-US" dirty="0"/>
          </a:p>
        </p:txBody>
      </p:sp>
      <p:sp>
        <p:nvSpPr>
          <p:cNvPr id="3" name="Slide Number Placeholder 2"/>
          <p:cNvSpPr>
            <a:spLocks noGrp="1"/>
          </p:cNvSpPr>
          <p:nvPr>
            <p:ph type="sldNum" sz="quarter" idx="12"/>
          </p:nvPr>
        </p:nvSpPr>
        <p:spPr/>
        <p:txBody>
          <a:bodyPr/>
          <a:lstStyle/>
          <a:p>
            <a:fld id="{49B9D367-9C5D-4CFF-8BEF-88D243AD855B}" type="slidenum">
              <a:rPr lang="en-US" smtClean="0"/>
              <a:pPr/>
              <a:t>1</a:t>
            </a:fld>
            <a:endParaRPr lang="en-US"/>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534400" cy="5486400"/>
          </a:xfrm>
        </p:spPr>
        <p:txBody>
          <a:bodyPr>
            <a:normAutofit/>
          </a:bodyPr>
          <a:lstStyle/>
          <a:p>
            <a:r>
              <a:rPr lang="en-US" sz="3000" dirty="0" smtClean="0"/>
              <a:t>“[P]</a:t>
            </a:r>
            <a:r>
              <a:rPr lang="en-US" sz="3000" dirty="0" err="1" smtClean="0"/>
              <a:t>olicy</a:t>
            </a:r>
            <a:r>
              <a:rPr lang="en-US" sz="3000" dirty="0" smtClean="0"/>
              <a:t> </a:t>
            </a:r>
            <a:r>
              <a:rPr lang="en-US" sz="3000" dirty="0" smtClean="0">
                <a:solidFill>
                  <a:srgbClr val="FF0000"/>
                </a:solidFill>
              </a:rPr>
              <a:t>exclusions</a:t>
            </a:r>
            <a:r>
              <a:rPr lang="en-US" sz="3000" dirty="0" smtClean="0"/>
              <a:t> are </a:t>
            </a:r>
            <a:r>
              <a:rPr lang="en-US" sz="3000" dirty="0" smtClean="0">
                <a:solidFill>
                  <a:srgbClr val="FF0000"/>
                </a:solidFill>
              </a:rPr>
              <a:t>strictly construed </a:t>
            </a:r>
            <a:r>
              <a:rPr lang="en-US" sz="3000" dirty="0" smtClean="0"/>
              <a:t>while exceptions to exclusions are broadly construed in favor of the insured.” (</a:t>
            </a:r>
            <a:r>
              <a:rPr lang="en-US" sz="3000" i="1" dirty="0" err="1" smtClean="0"/>
              <a:t>E.M.M.I.</a:t>
            </a:r>
            <a:r>
              <a:rPr lang="en-US" sz="3000" i="1" dirty="0" smtClean="0"/>
              <a:t> Inc. v. Zurich American Ins. Co.</a:t>
            </a:r>
            <a:r>
              <a:rPr lang="en-US" sz="3000" dirty="0" smtClean="0"/>
              <a:t> (2004) 32 Cal.4th 465, 471.) </a:t>
            </a:r>
          </a:p>
          <a:p>
            <a:r>
              <a:rPr lang="en-US" sz="3000" dirty="0" smtClean="0"/>
              <a:t>“</a:t>
            </a:r>
            <a:r>
              <a:rPr lang="en-US" sz="3000" dirty="0"/>
              <a:t>To be enforceable, any provision that </a:t>
            </a:r>
            <a:r>
              <a:rPr lang="en-US" sz="3000" dirty="0">
                <a:solidFill>
                  <a:srgbClr val="FF0000"/>
                </a:solidFill>
              </a:rPr>
              <a:t>takes away or limits coverage </a:t>
            </a:r>
            <a:r>
              <a:rPr lang="en-US" sz="3000" dirty="0"/>
              <a:t>reasonably expected by an insured must be </a:t>
            </a:r>
            <a:r>
              <a:rPr lang="en-US" sz="3000" dirty="0" smtClean="0"/>
              <a:t>‘</a:t>
            </a:r>
            <a:r>
              <a:rPr lang="en-US" sz="3000" dirty="0" smtClean="0">
                <a:solidFill>
                  <a:srgbClr val="FF0000"/>
                </a:solidFill>
              </a:rPr>
              <a:t>conspicuous</a:t>
            </a:r>
            <a:r>
              <a:rPr lang="en-US" sz="3000" dirty="0">
                <a:solidFill>
                  <a:srgbClr val="FF0000"/>
                </a:solidFill>
              </a:rPr>
              <a:t>, plain and clear</a:t>
            </a:r>
            <a:r>
              <a:rPr lang="en-US" sz="3000" dirty="0" smtClean="0"/>
              <a:t>.’” </a:t>
            </a:r>
            <a:r>
              <a:rPr lang="en-US" sz="3000" dirty="0"/>
              <a:t>(</a:t>
            </a:r>
            <a:r>
              <a:rPr lang="en-US" sz="3000" i="1" dirty="0"/>
              <a:t>Haynes v. Farmers Ins. Exch</a:t>
            </a:r>
            <a:r>
              <a:rPr lang="en-US" sz="3000" dirty="0"/>
              <a:t>. (2004) 32 Cal.4th 1198, 1204.) </a:t>
            </a:r>
            <a:endParaRPr lang="en-US" sz="3000" dirty="0" smtClean="0"/>
          </a:p>
          <a:p>
            <a:endParaRPr lang="en-US" dirty="0"/>
          </a:p>
        </p:txBody>
      </p:sp>
      <p:sp>
        <p:nvSpPr>
          <p:cNvPr id="2" name="Title 1"/>
          <p:cNvSpPr>
            <a:spLocks noGrp="1"/>
          </p:cNvSpPr>
          <p:nvPr>
            <p:ph type="title"/>
          </p:nvPr>
        </p:nvSpPr>
        <p:spPr>
          <a:xfrm>
            <a:off x="381000" y="0"/>
            <a:ext cx="8229600" cy="1143000"/>
          </a:xfrm>
        </p:spPr>
        <p:txBody>
          <a:bodyPr/>
          <a:lstStyle/>
          <a:p>
            <a:pPr algn="ctr"/>
            <a:r>
              <a:rPr lang="en-US" dirty="0" smtClean="0">
                <a:latin typeface="Calibri" pitchFamily="34" charset="0"/>
              </a:rPr>
              <a:t>Rules of Construction</a:t>
            </a:r>
            <a:endParaRPr lang="en-US" dirty="0">
              <a:latin typeface="Calibri" pitchFamily="34" charset="0"/>
            </a:endParaRPr>
          </a:p>
        </p:txBody>
      </p:sp>
      <p:sp>
        <p:nvSpPr>
          <p:cNvPr id="4" name="Slide Number Placeholder 3"/>
          <p:cNvSpPr>
            <a:spLocks noGrp="1"/>
          </p:cNvSpPr>
          <p:nvPr>
            <p:ph type="sldNum" sz="quarter" idx="12"/>
          </p:nvPr>
        </p:nvSpPr>
        <p:spPr/>
        <p:txBody>
          <a:bodyPr/>
          <a:lstStyle/>
          <a:p>
            <a:fld id="{49B9D367-9C5D-4CFF-8BEF-88D243AD855B}" type="slidenum">
              <a:rPr lang="en-US" smtClean="0"/>
              <a:pPr/>
              <a:t>10</a:t>
            </a:fld>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991600" cy="5029200"/>
          </a:xfrm>
        </p:spPr>
        <p:txBody>
          <a:bodyPr>
            <a:normAutofit/>
          </a:bodyPr>
          <a:lstStyle/>
          <a:p>
            <a:r>
              <a:rPr lang="en-US" dirty="0"/>
              <a:t>A</a:t>
            </a:r>
            <a:r>
              <a:rPr lang="en-US" dirty="0" smtClean="0"/>
              <a:t>n </a:t>
            </a:r>
            <a:r>
              <a:rPr lang="en-US" dirty="0"/>
              <a:t>EOC </a:t>
            </a:r>
            <a:r>
              <a:rPr lang="en-US" dirty="0">
                <a:solidFill>
                  <a:srgbClr val="FF0000"/>
                </a:solidFill>
              </a:rPr>
              <a:t>must</a:t>
            </a:r>
            <a:r>
              <a:rPr lang="en-US" dirty="0"/>
              <a:t> provide in concise and specific terms “[t]he exceptions, reductions, and limitations that apply to the plan” in order to be enforceable. </a:t>
            </a:r>
            <a:r>
              <a:rPr lang="en-US" dirty="0" smtClean="0"/>
              <a:t>(§</a:t>
            </a:r>
            <a:r>
              <a:rPr lang="en-US" dirty="0"/>
              <a:t>1363(a</a:t>
            </a:r>
            <a:r>
              <a:rPr lang="en-US" dirty="0" smtClean="0"/>
              <a:t>)) </a:t>
            </a:r>
          </a:p>
          <a:p>
            <a:pPr lvl="1"/>
            <a:r>
              <a:rPr lang="en-US" dirty="0" smtClean="0">
                <a:solidFill>
                  <a:srgbClr val="FF0000"/>
                </a:solidFill>
              </a:rPr>
              <a:t>Exception</a:t>
            </a:r>
            <a:r>
              <a:rPr lang="en-US" dirty="0" smtClean="0"/>
              <a:t> - </a:t>
            </a:r>
            <a:r>
              <a:rPr lang="en-US" dirty="0" smtClean="0"/>
              <a:t>a </a:t>
            </a:r>
            <a:r>
              <a:rPr lang="en-US" dirty="0"/>
              <a:t>specified hazard or condition is entirely </a:t>
            </a:r>
            <a:r>
              <a:rPr lang="en-US" dirty="0" smtClean="0"/>
              <a:t>eliminated (Subsection b)</a:t>
            </a:r>
            <a:endParaRPr lang="en-US" dirty="0" smtClean="0"/>
          </a:p>
          <a:p>
            <a:pPr lvl="1"/>
            <a:r>
              <a:rPr lang="en-US" dirty="0" smtClean="0">
                <a:solidFill>
                  <a:srgbClr val="FF0000"/>
                </a:solidFill>
              </a:rPr>
              <a:t>Reduction</a:t>
            </a:r>
            <a:r>
              <a:rPr lang="en-US" dirty="0"/>
              <a:t> </a:t>
            </a:r>
            <a:r>
              <a:rPr lang="en-US" dirty="0" smtClean="0"/>
              <a:t>-</a:t>
            </a:r>
            <a:r>
              <a:rPr lang="en-US" dirty="0" smtClean="0"/>
              <a:t> reduces </a:t>
            </a:r>
            <a:r>
              <a:rPr lang="en-US" dirty="0"/>
              <a:t>the amount of a plan benefit to some amount or period less than would be otherwise payable </a:t>
            </a:r>
            <a:r>
              <a:rPr lang="en-US" dirty="0" smtClean="0"/>
              <a:t>(Subsection c) </a:t>
            </a:r>
            <a:endParaRPr lang="en-US" dirty="0" smtClean="0"/>
          </a:p>
          <a:p>
            <a:pPr lvl="1"/>
            <a:r>
              <a:rPr lang="en-US" dirty="0" smtClean="0">
                <a:solidFill>
                  <a:srgbClr val="FF0000"/>
                </a:solidFill>
              </a:rPr>
              <a:t>Limitation</a:t>
            </a:r>
            <a:r>
              <a:rPr lang="en-US" dirty="0" smtClean="0"/>
              <a:t> - </a:t>
            </a:r>
            <a:r>
              <a:rPr lang="en-US" dirty="0" smtClean="0"/>
              <a:t>any other provision which </a:t>
            </a:r>
            <a:r>
              <a:rPr lang="en-US" dirty="0"/>
              <a:t>restricts coverage </a:t>
            </a:r>
            <a:r>
              <a:rPr lang="en-US" dirty="0" smtClean="0"/>
              <a:t>(Subsection d)</a:t>
            </a:r>
            <a:endParaRPr lang="en-US" dirty="0"/>
          </a:p>
          <a:p>
            <a:endParaRPr lang="en-US" dirty="0"/>
          </a:p>
        </p:txBody>
      </p:sp>
      <p:sp>
        <p:nvSpPr>
          <p:cNvPr id="2" name="Title 1"/>
          <p:cNvSpPr>
            <a:spLocks noGrp="1"/>
          </p:cNvSpPr>
          <p:nvPr>
            <p:ph type="title"/>
          </p:nvPr>
        </p:nvSpPr>
        <p:spPr>
          <a:xfrm>
            <a:off x="0" y="0"/>
            <a:ext cx="9144000" cy="1143000"/>
          </a:xfrm>
        </p:spPr>
        <p:txBody>
          <a:bodyPr>
            <a:normAutofit/>
          </a:bodyPr>
          <a:lstStyle/>
          <a:p>
            <a:pPr algn="ctr"/>
            <a:r>
              <a:rPr lang="en-US" dirty="0" smtClean="0"/>
              <a:t>Health &amp; Safety Code §1363(a-d)</a:t>
            </a:r>
            <a:endParaRPr lang="en-US" dirty="0"/>
          </a:p>
        </p:txBody>
      </p:sp>
      <p:sp>
        <p:nvSpPr>
          <p:cNvPr id="4" name="Slide Number Placeholder 3"/>
          <p:cNvSpPr>
            <a:spLocks noGrp="1"/>
          </p:cNvSpPr>
          <p:nvPr>
            <p:ph type="sldNum" sz="quarter" idx="12"/>
          </p:nvPr>
        </p:nvSpPr>
        <p:spPr/>
        <p:txBody>
          <a:bodyPr/>
          <a:lstStyle/>
          <a:p>
            <a:fld id="{49B9D367-9C5D-4CFF-8BEF-88D243AD855B}" type="slidenum">
              <a:rPr lang="en-US" smtClean="0"/>
              <a:pPr/>
              <a:t>11</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0" y="0"/>
            <a:ext cx="9144000" cy="1143000"/>
          </a:xfrm>
        </p:spPr>
        <p:txBody>
          <a:bodyPr>
            <a:normAutofit/>
          </a:bodyPr>
          <a:lstStyle/>
          <a:p>
            <a:pPr algn="ctr"/>
            <a:r>
              <a:rPr lang="en-US" dirty="0" smtClean="0"/>
              <a:t>Sample Blue Cross Denial Letter</a:t>
            </a:r>
            <a:endParaRPr lang="en-US" dirty="0"/>
          </a:p>
        </p:txBody>
      </p:sp>
      <p:sp>
        <p:nvSpPr>
          <p:cNvPr id="11" name="Slide Number Placeholder 10"/>
          <p:cNvSpPr>
            <a:spLocks noGrp="1"/>
          </p:cNvSpPr>
          <p:nvPr>
            <p:ph type="sldNum" sz="quarter" idx="12"/>
          </p:nvPr>
        </p:nvSpPr>
        <p:spPr/>
        <p:txBody>
          <a:bodyPr/>
          <a:lstStyle/>
          <a:p>
            <a:fld id="{49B9D367-9C5D-4CFF-8BEF-88D243AD855B}" type="slidenum">
              <a:rPr lang="en-US" smtClean="0"/>
              <a:pPr/>
              <a:t>12</a:t>
            </a:fld>
            <a:endParaRPr lang="en-US"/>
          </a:p>
        </p:txBody>
      </p:sp>
      <p:pic>
        <p:nvPicPr>
          <p:cNvPr id="2050" name="Picture 2" descr="C:\Users\dcrittenden\Desktop\Sax Denial Letter-37074.jpg"/>
          <p:cNvPicPr>
            <a:picLocks noChangeAspect="1" noChangeArrowheads="1"/>
          </p:cNvPicPr>
          <p:nvPr/>
        </p:nvPicPr>
        <p:blipFill>
          <a:blip r:embed="rId2" cstate="print"/>
          <a:srcRect l="4167" t="4644" r="4167" b="17337"/>
          <a:stretch>
            <a:fillRect/>
          </a:stretch>
        </p:blipFill>
        <p:spPr bwMode="auto">
          <a:xfrm>
            <a:off x="1371600" y="838200"/>
            <a:ext cx="6306457" cy="6019800"/>
          </a:xfrm>
          <a:prstGeom prst="rect">
            <a:avLst/>
          </a:prstGeom>
          <a:noFill/>
        </p:spPr>
      </p:pic>
      <p:sp>
        <p:nvSpPr>
          <p:cNvPr id="19" name="Rectangle 18"/>
          <p:cNvSpPr/>
          <p:nvPr/>
        </p:nvSpPr>
        <p:spPr>
          <a:xfrm>
            <a:off x="5943600" y="1752600"/>
            <a:ext cx="1600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1752600"/>
            <a:ext cx="2133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0" y="274638"/>
            <a:ext cx="9144000" cy="1143000"/>
          </a:xfrm>
        </p:spPr>
        <p:txBody>
          <a:bodyPr>
            <a:normAutofit/>
          </a:bodyPr>
          <a:lstStyle/>
          <a:p>
            <a:pPr algn="ctr"/>
            <a:r>
              <a:rPr lang="en-US" dirty="0" smtClean="0"/>
              <a:t>Sample Blue Cross Denial Letter</a:t>
            </a:r>
            <a:endParaRPr lang="en-US" dirty="0"/>
          </a:p>
        </p:txBody>
      </p:sp>
      <p:pic>
        <p:nvPicPr>
          <p:cNvPr id="1026" name="Picture 2" descr="C:\Users\ddougherty\Desktop\Sax\Denial letter p 1.jpg"/>
          <p:cNvPicPr>
            <a:picLocks noChangeAspect="1" noChangeArrowheads="1"/>
          </p:cNvPicPr>
          <p:nvPr/>
        </p:nvPicPr>
        <p:blipFill>
          <a:blip r:embed="rId2" cstate="print"/>
          <a:srcRect l="10784" t="56818" r="10834" b="26515"/>
          <a:stretch>
            <a:fillRect/>
          </a:stretch>
        </p:blipFill>
        <p:spPr bwMode="auto">
          <a:xfrm>
            <a:off x="0" y="1371600"/>
            <a:ext cx="9144000" cy="4038600"/>
          </a:xfrm>
          <a:prstGeom prst="rect">
            <a:avLst/>
          </a:prstGeom>
          <a:noFill/>
        </p:spPr>
      </p:pic>
      <p:sp>
        <p:nvSpPr>
          <p:cNvPr id="5" name="Rectangle 4"/>
          <p:cNvSpPr/>
          <p:nvPr/>
        </p:nvSpPr>
        <p:spPr>
          <a:xfrm>
            <a:off x="838200" y="1905000"/>
            <a:ext cx="7924800" cy="381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2286000"/>
            <a:ext cx="1752600" cy="304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3810000"/>
            <a:ext cx="1828800" cy="381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267200"/>
            <a:ext cx="990600" cy="381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876800"/>
            <a:ext cx="7924800" cy="381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77200" y="4419600"/>
            <a:ext cx="1066800" cy="381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49B9D367-9C5D-4CFF-8BEF-88D243AD855B}" type="slidenum">
              <a:rPr lang="en-US" smtClean="0"/>
              <a:pPr/>
              <a:t>13</a:t>
            </a:fld>
            <a:endParaRPr lang="en-US"/>
          </a:p>
        </p:txBody>
      </p:sp>
      <p:cxnSp>
        <p:nvCxnSpPr>
          <p:cNvPr id="12" name="Straight Connector 11"/>
          <p:cNvCxnSpPr/>
          <p:nvPr/>
        </p:nvCxnSpPr>
        <p:spPr>
          <a:xfrm flipV="1">
            <a:off x="914400" y="2209800"/>
            <a:ext cx="77724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667000"/>
            <a:ext cx="152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34200" y="4191000"/>
            <a:ext cx="1828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2400" y="5257800"/>
            <a:ext cx="76962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53400" y="48006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46482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dirty="0" smtClean="0"/>
              <a:t>External Medical Guidelines and Policies</a:t>
            </a:r>
            <a:endParaRPr lang="en-US" dirty="0"/>
          </a:p>
        </p:txBody>
      </p:sp>
      <p:sp>
        <p:nvSpPr>
          <p:cNvPr id="3" name="Slide Number Placeholder 2"/>
          <p:cNvSpPr>
            <a:spLocks noGrp="1"/>
          </p:cNvSpPr>
          <p:nvPr>
            <p:ph type="sldNum" sz="quarter" idx="12"/>
          </p:nvPr>
        </p:nvSpPr>
        <p:spPr/>
        <p:txBody>
          <a:bodyPr/>
          <a:lstStyle/>
          <a:p>
            <a:fld id="{49B9D367-9C5D-4CFF-8BEF-88D243AD855B}" type="slidenum">
              <a:rPr lang="en-US" smtClean="0"/>
              <a:pPr/>
              <a:t>14</a:t>
            </a:fld>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EOC - External Guidelines</a:t>
            </a:r>
            <a:endParaRPr lang="en-US" dirty="0"/>
          </a:p>
        </p:txBody>
      </p:sp>
      <p:pic>
        <p:nvPicPr>
          <p:cNvPr id="17410" name="Picture 2" descr="C:\Users\ddougherty\Desktop\Sax\EOC pages_Page_4.jpg"/>
          <p:cNvPicPr>
            <a:picLocks noChangeAspect="1" noChangeArrowheads="1"/>
          </p:cNvPicPr>
          <p:nvPr/>
        </p:nvPicPr>
        <p:blipFill>
          <a:blip r:embed="rId2" cstate="print"/>
          <a:srcRect l="13337" t="58633" r="9212" b="16367"/>
          <a:stretch>
            <a:fillRect/>
          </a:stretch>
        </p:blipFill>
        <p:spPr bwMode="auto">
          <a:xfrm>
            <a:off x="-1" y="1295400"/>
            <a:ext cx="9120909" cy="4495800"/>
          </a:xfrm>
          <a:prstGeom prst="rect">
            <a:avLst/>
          </a:prstGeom>
          <a:noFill/>
        </p:spPr>
      </p:pic>
      <p:sp>
        <p:nvSpPr>
          <p:cNvPr id="5" name="Rectangle 4"/>
          <p:cNvSpPr/>
          <p:nvPr/>
        </p:nvSpPr>
        <p:spPr>
          <a:xfrm>
            <a:off x="1371600" y="3505200"/>
            <a:ext cx="44958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371600"/>
            <a:ext cx="91440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828800"/>
            <a:ext cx="82296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9B9D367-9C5D-4CFF-8BEF-88D243AD855B}" type="slidenum">
              <a:rPr lang="en-US" smtClean="0"/>
              <a:pPr/>
              <a:t>15</a:t>
            </a:fld>
            <a:endParaRPr lang="en-US"/>
          </a:p>
        </p:txBody>
      </p:sp>
      <p:cxnSp>
        <p:nvCxnSpPr>
          <p:cNvPr id="9" name="Straight Connector 8"/>
          <p:cNvCxnSpPr/>
          <p:nvPr/>
        </p:nvCxnSpPr>
        <p:spPr>
          <a:xfrm>
            <a:off x="152400" y="2286000"/>
            <a:ext cx="792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3962400"/>
            <a:ext cx="419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828800"/>
            <a:ext cx="876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idx="1"/>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228600" y="0"/>
            <a:ext cx="8610600" cy="914400"/>
          </a:xfrm>
        </p:spPr>
        <p:txBody>
          <a:bodyPr/>
          <a:lstStyle/>
          <a:p>
            <a:pPr algn="ctr"/>
            <a:r>
              <a:rPr lang="en-US" dirty="0" smtClean="0"/>
              <a:t>Current Guideline – SURG.00055</a:t>
            </a:r>
            <a:endParaRPr lang="en-US" dirty="0"/>
          </a:p>
        </p:txBody>
      </p:sp>
      <p:pic>
        <p:nvPicPr>
          <p:cNvPr id="6146" name="Picture 2" descr="C:\Users\ddougherty\Desktop\Sax\Guideline - SURG.00055-better copy_Page_01.jpg"/>
          <p:cNvPicPr>
            <a:picLocks noChangeAspect="1" noChangeArrowheads="1"/>
          </p:cNvPicPr>
          <p:nvPr/>
        </p:nvPicPr>
        <p:blipFill>
          <a:blip r:embed="rId2" cstate="print"/>
          <a:srcRect l="7843" t="8784" r="21312" b="57449"/>
          <a:stretch>
            <a:fillRect/>
          </a:stretch>
        </p:blipFill>
        <p:spPr bwMode="auto">
          <a:xfrm>
            <a:off x="0" y="762000"/>
            <a:ext cx="9144000" cy="5640055"/>
          </a:xfrm>
          <a:prstGeom prst="rect">
            <a:avLst/>
          </a:prstGeom>
          <a:noFill/>
        </p:spPr>
      </p:pic>
      <p:sp>
        <p:nvSpPr>
          <p:cNvPr id="6" name="Rectangle 5"/>
          <p:cNvSpPr/>
          <p:nvPr/>
        </p:nvSpPr>
        <p:spPr>
          <a:xfrm>
            <a:off x="228600" y="1524000"/>
            <a:ext cx="3048000" cy="5334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1828800"/>
            <a:ext cx="25146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819400"/>
            <a:ext cx="8153400" cy="1524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2971800"/>
            <a:ext cx="49530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49B9D367-9C5D-4CFF-8BEF-88D243AD855B}" type="slidenum">
              <a:rPr lang="en-US" smtClean="0"/>
              <a:pPr/>
              <a:t>16</a:t>
            </a:fld>
            <a:endParaRPr lang="en-US"/>
          </a:p>
        </p:txBody>
      </p:sp>
      <p:cxnSp>
        <p:nvCxnSpPr>
          <p:cNvPr id="11" name="Straight Connector 10"/>
          <p:cNvCxnSpPr/>
          <p:nvPr/>
        </p:nvCxnSpPr>
        <p:spPr>
          <a:xfrm>
            <a:off x="381000" y="3200400"/>
            <a:ext cx="472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2971800"/>
            <a:ext cx="7848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1828800"/>
            <a:ext cx="2819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2057400"/>
            <a:ext cx="152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p:cNvCxnSpPr>
          <p:nvPr/>
        </p:nvCxnSpPr>
        <p:spPr>
          <a:xfrm>
            <a:off x="5486400" y="2057400"/>
            <a:ext cx="2514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91200" y="2286000"/>
            <a:ext cx="2209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457200" y="0"/>
            <a:ext cx="8229600" cy="1143000"/>
          </a:xfrm>
        </p:spPr>
        <p:txBody>
          <a:bodyPr>
            <a:normAutofit fontScale="90000"/>
          </a:bodyPr>
          <a:lstStyle/>
          <a:p>
            <a:pPr algn="ctr"/>
            <a:r>
              <a:rPr lang="en-US" dirty="0" smtClean="0"/>
              <a:t>Current Guideline – SURG.00055</a:t>
            </a:r>
            <a:endParaRPr lang="en-US" dirty="0"/>
          </a:p>
        </p:txBody>
      </p:sp>
      <p:pic>
        <p:nvPicPr>
          <p:cNvPr id="7170" name="Picture 2" descr="C:\Users\ddougherty\Desktop\Sax\Guideline - SURG.00055-better copy_Page_01.jpg"/>
          <p:cNvPicPr>
            <a:picLocks noChangeAspect="1" noChangeArrowheads="1"/>
          </p:cNvPicPr>
          <p:nvPr/>
        </p:nvPicPr>
        <p:blipFill>
          <a:blip r:embed="rId2" cstate="print"/>
          <a:srcRect l="9622" t="42175" r="22876" b="20857"/>
          <a:stretch>
            <a:fillRect/>
          </a:stretch>
        </p:blipFill>
        <p:spPr bwMode="auto">
          <a:xfrm>
            <a:off x="0" y="838200"/>
            <a:ext cx="9144000" cy="6019800"/>
          </a:xfrm>
          <a:prstGeom prst="rect">
            <a:avLst/>
          </a:prstGeom>
          <a:noFill/>
        </p:spPr>
      </p:pic>
      <p:sp>
        <p:nvSpPr>
          <p:cNvPr id="6" name="Rectangle 5"/>
          <p:cNvSpPr/>
          <p:nvPr/>
        </p:nvSpPr>
        <p:spPr>
          <a:xfrm>
            <a:off x="0" y="1447800"/>
            <a:ext cx="86868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43000"/>
            <a:ext cx="1752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9B9D367-9C5D-4CFF-8BEF-88D243AD855B}" type="slidenum">
              <a:rPr lang="en-US" smtClean="0"/>
              <a:pPr/>
              <a:t>17</a:t>
            </a:fld>
            <a:endParaRPr lang="en-US"/>
          </a:p>
        </p:txBody>
      </p:sp>
      <p:cxnSp>
        <p:nvCxnSpPr>
          <p:cNvPr id="9" name="Straight Connector 8"/>
          <p:cNvCxnSpPr/>
          <p:nvPr/>
        </p:nvCxnSpPr>
        <p:spPr>
          <a:xfrm>
            <a:off x="0" y="1371600"/>
            <a:ext cx="1676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76400"/>
            <a:ext cx="8153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905000"/>
            <a:ext cx="853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978091"/>
          </a:xfrm>
        </p:spPr>
        <p:txBody>
          <a:bodyPr>
            <a:noAutofit/>
          </a:bodyPr>
          <a:lstStyle/>
          <a:p>
            <a:pPr algn="ctr">
              <a:buNone/>
            </a:pPr>
            <a:r>
              <a:rPr lang="en-US" sz="3200" b="1" dirty="0" smtClean="0">
                <a:solidFill>
                  <a:srgbClr val="FF0000"/>
                </a:solidFill>
              </a:rPr>
              <a:t>All of these are predetermined exclusions</a:t>
            </a:r>
          </a:p>
        </p:txBody>
      </p:sp>
      <p:sp>
        <p:nvSpPr>
          <p:cNvPr id="2" name="Title 1"/>
          <p:cNvSpPr>
            <a:spLocks noGrp="1"/>
          </p:cNvSpPr>
          <p:nvPr>
            <p:ph type="title"/>
          </p:nvPr>
        </p:nvSpPr>
        <p:spPr>
          <a:xfrm>
            <a:off x="457200" y="0"/>
            <a:ext cx="8229600" cy="1143000"/>
          </a:xfrm>
        </p:spPr>
        <p:txBody>
          <a:bodyPr>
            <a:normAutofit fontScale="90000"/>
          </a:bodyPr>
          <a:lstStyle/>
          <a:p>
            <a:pPr algn="ctr"/>
            <a:r>
              <a:rPr lang="en-US" dirty="0" smtClean="0"/>
              <a:t>Current Guideline – SURG.00055</a:t>
            </a:r>
            <a:endParaRPr lang="en-US" dirty="0"/>
          </a:p>
        </p:txBody>
      </p:sp>
      <p:pic>
        <p:nvPicPr>
          <p:cNvPr id="5" name="Picture 2" descr="C:\Users\ddougherty\Desktop\Sax\Guideline - SURG.00055-better copy_Page_01.jpg"/>
          <p:cNvPicPr>
            <a:picLocks noChangeAspect="1" noChangeArrowheads="1"/>
          </p:cNvPicPr>
          <p:nvPr/>
        </p:nvPicPr>
        <p:blipFill>
          <a:blip r:embed="rId2" cstate="print"/>
          <a:srcRect l="9463" t="79257" r="24611" b="6890"/>
          <a:stretch>
            <a:fillRect/>
          </a:stretch>
        </p:blipFill>
        <p:spPr bwMode="auto">
          <a:xfrm>
            <a:off x="609600" y="990600"/>
            <a:ext cx="8077200" cy="2667000"/>
          </a:xfrm>
          <a:prstGeom prst="rect">
            <a:avLst/>
          </a:prstGeom>
          <a:noFill/>
        </p:spPr>
      </p:pic>
      <p:sp>
        <p:nvSpPr>
          <p:cNvPr id="6" name="Rectangle 5"/>
          <p:cNvSpPr/>
          <p:nvPr/>
        </p:nvSpPr>
        <p:spPr>
          <a:xfrm>
            <a:off x="685800" y="1066800"/>
            <a:ext cx="2971800" cy="304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819400"/>
            <a:ext cx="8077200" cy="304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3124200"/>
            <a:ext cx="30480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C:\Users\ddougherty\Desktop\Sax\Guideline - SURG.00055-better copy_Page_02.jpg"/>
          <p:cNvPicPr>
            <a:picLocks noChangeAspect="1" noChangeArrowheads="1"/>
          </p:cNvPicPr>
          <p:nvPr/>
        </p:nvPicPr>
        <p:blipFill>
          <a:blip r:embed="rId3" cstate="print"/>
          <a:srcRect l="9971" t="6277" r="23529" b="90800"/>
          <a:stretch>
            <a:fillRect/>
          </a:stretch>
        </p:blipFill>
        <p:spPr bwMode="auto">
          <a:xfrm>
            <a:off x="685800" y="3733800"/>
            <a:ext cx="8001000" cy="609600"/>
          </a:xfrm>
          <a:prstGeom prst="rect">
            <a:avLst/>
          </a:prstGeom>
          <a:noFill/>
        </p:spPr>
      </p:pic>
      <p:sp>
        <p:nvSpPr>
          <p:cNvPr id="14" name="Slide Number Placeholder 13"/>
          <p:cNvSpPr>
            <a:spLocks noGrp="1"/>
          </p:cNvSpPr>
          <p:nvPr>
            <p:ph type="sldNum" sz="quarter" idx="12"/>
          </p:nvPr>
        </p:nvSpPr>
        <p:spPr/>
        <p:txBody>
          <a:bodyPr/>
          <a:lstStyle/>
          <a:p>
            <a:fld id="{49B9D367-9C5D-4CFF-8BEF-88D243AD855B}" type="slidenum">
              <a:rPr lang="en-US" smtClean="0"/>
              <a:pPr/>
              <a:t>18</a:t>
            </a:fld>
            <a:endParaRPr lang="en-US"/>
          </a:p>
        </p:txBody>
      </p:sp>
      <p:sp>
        <p:nvSpPr>
          <p:cNvPr id="15" name="TextBox 14"/>
          <p:cNvSpPr txBox="1"/>
          <p:nvPr/>
        </p:nvSpPr>
        <p:spPr>
          <a:xfrm>
            <a:off x="838200" y="3429000"/>
            <a:ext cx="7924800" cy="338554"/>
          </a:xfrm>
          <a:prstGeom prst="rect">
            <a:avLst/>
          </a:prstGeom>
          <a:noFill/>
        </p:spPr>
        <p:txBody>
          <a:bodyPr wrap="square" rtlCol="0">
            <a:spAutoFit/>
          </a:bodyPr>
          <a:lstStyle/>
          <a:p>
            <a:r>
              <a:rPr lang="en-US" sz="1600" b="1" dirty="0" smtClean="0">
                <a:solidFill>
                  <a:srgbClr val="FF0000"/>
                </a:solidFill>
              </a:rPr>
              <a:t>This exclusion was added to SURG.00055 on August 8, 2013 (see next slide)</a:t>
            </a:r>
            <a:endParaRPr lang="en-US" sz="1600" b="1" dirty="0">
              <a:solidFill>
                <a:srgbClr val="FF0000"/>
              </a:solidFill>
            </a:endParaRPr>
          </a:p>
        </p:txBody>
      </p:sp>
      <p:cxnSp>
        <p:nvCxnSpPr>
          <p:cNvPr id="16" name="Straight Connector 15"/>
          <p:cNvCxnSpPr/>
          <p:nvPr/>
        </p:nvCxnSpPr>
        <p:spPr>
          <a:xfrm>
            <a:off x="685800" y="1371600"/>
            <a:ext cx="2819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3124200"/>
            <a:ext cx="792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 y="3352800"/>
            <a:ext cx="2971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1371600"/>
            <a:ext cx="558983" cy="584775"/>
          </a:xfrm>
          <a:prstGeom prst="rect">
            <a:avLst/>
          </a:prstGeom>
          <a:noFill/>
        </p:spPr>
        <p:txBody>
          <a:bodyPr wrap="squar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1" name="Rectangle 20"/>
          <p:cNvSpPr/>
          <p:nvPr/>
        </p:nvSpPr>
        <p:spPr>
          <a:xfrm>
            <a:off x="0" y="1828800"/>
            <a:ext cx="558983" cy="584775"/>
          </a:xfrm>
          <a:prstGeom prst="rect">
            <a:avLst/>
          </a:prstGeom>
          <a:noFill/>
        </p:spPr>
        <p:txBody>
          <a:bodyPr wrap="squar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2" name="Rectangle 21"/>
          <p:cNvSpPr/>
          <p:nvPr/>
        </p:nvSpPr>
        <p:spPr>
          <a:xfrm>
            <a:off x="0" y="2286000"/>
            <a:ext cx="558983" cy="584775"/>
          </a:xfrm>
          <a:prstGeom prst="rect">
            <a:avLst/>
          </a:prstGeom>
          <a:noFill/>
        </p:spPr>
        <p:txBody>
          <a:bodyPr wrap="squar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3" name="Rectangle 22"/>
          <p:cNvSpPr/>
          <p:nvPr/>
        </p:nvSpPr>
        <p:spPr>
          <a:xfrm>
            <a:off x="0" y="2743200"/>
            <a:ext cx="558983" cy="584775"/>
          </a:xfrm>
          <a:prstGeom prst="rect">
            <a:avLst/>
          </a:prstGeom>
          <a:noFill/>
        </p:spPr>
        <p:txBody>
          <a:bodyPr wrap="squar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6" name="Rectangle 25"/>
          <p:cNvSpPr/>
          <p:nvPr/>
        </p:nvSpPr>
        <p:spPr>
          <a:xfrm>
            <a:off x="0" y="3810000"/>
            <a:ext cx="558983" cy="584775"/>
          </a:xfrm>
          <a:prstGeom prst="rect">
            <a:avLst/>
          </a:prstGeom>
          <a:noFill/>
        </p:spPr>
        <p:txBody>
          <a:bodyPr wrap="squar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1"/>
      <p:bldP spid="21" grpId="0"/>
      <p:bldP spid="22" grpId="0"/>
      <p:bldP spid="23"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0"/>
            <a:ext cx="8229600" cy="1143000"/>
          </a:xfrm>
        </p:spPr>
        <p:txBody>
          <a:bodyPr>
            <a:normAutofit fontScale="90000"/>
          </a:bodyPr>
          <a:lstStyle/>
          <a:p>
            <a:pPr algn="ctr"/>
            <a:r>
              <a:rPr lang="en-US" dirty="0" smtClean="0"/>
              <a:t>Document History – SURG.00055</a:t>
            </a:r>
            <a:endParaRPr lang="en-US" dirty="0"/>
          </a:p>
        </p:txBody>
      </p:sp>
      <p:pic>
        <p:nvPicPr>
          <p:cNvPr id="8194" name="Picture 2" descr="C:\Users\ddougherty\Desktop\Sax\Guideline - SURG.00055-better copy_Page_09.jpg"/>
          <p:cNvPicPr>
            <a:picLocks noChangeAspect="1" noChangeArrowheads="1"/>
          </p:cNvPicPr>
          <p:nvPr/>
        </p:nvPicPr>
        <p:blipFill>
          <a:blip r:embed="rId2" cstate="print"/>
          <a:srcRect l="9951" t="25758" r="7843" b="48696"/>
          <a:stretch>
            <a:fillRect/>
          </a:stretch>
        </p:blipFill>
        <p:spPr bwMode="auto">
          <a:xfrm>
            <a:off x="0" y="838200"/>
            <a:ext cx="9144000" cy="4876800"/>
          </a:xfrm>
          <a:prstGeom prst="rect">
            <a:avLst/>
          </a:prstGeom>
          <a:noFill/>
        </p:spPr>
      </p:pic>
      <p:sp>
        <p:nvSpPr>
          <p:cNvPr id="6" name="Rectangle 5"/>
          <p:cNvSpPr/>
          <p:nvPr/>
        </p:nvSpPr>
        <p:spPr>
          <a:xfrm>
            <a:off x="5029200" y="4038600"/>
            <a:ext cx="4114800" cy="1524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4191000"/>
            <a:ext cx="46482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810000"/>
            <a:ext cx="18288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49B9D367-9C5D-4CFF-8BEF-88D243AD855B}" type="slidenum">
              <a:rPr lang="en-US" smtClean="0"/>
              <a:pPr/>
              <a:t>19</a:t>
            </a:fld>
            <a:endParaRPr lang="en-US"/>
          </a:p>
        </p:txBody>
      </p:sp>
      <p:cxnSp>
        <p:nvCxnSpPr>
          <p:cNvPr id="10" name="Straight Connector 9"/>
          <p:cNvCxnSpPr/>
          <p:nvPr/>
        </p:nvCxnSpPr>
        <p:spPr>
          <a:xfrm>
            <a:off x="0" y="40386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4600" y="44196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4267200"/>
            <a:ext cx="411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B9D367-9C5D-4CFF-8BEF-88D243AD855B}" type="slidenum">
              <a:rPr lang="en-US" smtClean="0"/>
              <a:pPr/>
              <a:t>2</a:t>
            </a:fld>
            <a:endParaRPr lang="en-US"/>
          </a:p>
        </p:txBody>
      </p:sp>
      <p:cxnSp>
        <p:nvCxnSpPr>
          <p:cNvPr id="6" name="Straight Arrow Connector 5"/>
          <p:cNvCxnSpPr/>
          <p:nvPr/>
        </p:nvCxnSpPr>
        <p:spPr>
          <a:xfrm>
            <a:off x="2819400" y="457200"/>
            <a:ext cx="3657600" cy="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152400"/>
            <a:ext cx="2514600" cy="1077218"/>
          </a:xfrm>
          <a:prstGeom prst="rect">
            <a:avLst/>
          </a:prstGeom>
          <a:noFill/>
        </p:spPr>
        <p:txBody>
          <a:bodyPr wrap="square" rtlCol="0">
            <a:spAutoFit/>
          </a:bodyPr>
          <a:lstStyle/>
          <a:p>
            <a:r>
              <a:rPr lang="en-US" sz="3200" dirty="0" smtClean="0"/>
              <a:t>Subscriber/</a:t>
            </a:r>
          </a:p>
          <a:p>
            <a:r>
              <a:rPr lang="en-US" sz="3200" dirty="0" smtClean="0"/>
              <a:t>Insured</a:t>
            </a:r>
            <a:endParaRPr lang="en-US" sz="3200" dirty="0"/>
          </a:p>
        </p:txBody>
      </p:sp>
      <p:sp>
        <p:nvSpPr>
          <p:cNvPr id="8" name="TextBox 7"/>
          <p:cNvSpPr txBox="1"/>
          <p:nvPr/>
        </p:nvSpPr>
        <p:spPr>
          <a:xfrm>
            <a:off x="6781800" y="152400"/>
            <a:ext cx="2362200" cy="1569660"/>
          </a:xfrm>
          <a:prstGeom prst="rect">
            <a:avLst/>
          </a:prstGeom>
          <a:noFill/>
        </p:spPr>
        <p:txBody>
          <a:bodyPr wrap="square" rtlCol="0">
            <a:spAutoFit/>
          </a:bodyPr>
          <a:lstStyle/>
          <a:p>
            <a:r>
              <a:rPr lang="en-US" sz="3200" dirty="0" smtClean="0"/>
              <a:t>Treating </a:t>
            </a:r>
            <a:r>
              <a:rPr lang="en-US" sz="3200" dirty="0" smtClean="0"/>
              <a:t>Physician or Facility</a:t>
            </a:r>
            <a:endParaRPr lang="en-US" sz="3200" dirty="0"/>
          </a:p>
        </p:txBody>
      </p:sp>
      <p:sp>
        <p:nvSpPr>
          <p:cNvPr id="9" name="TextBox 8"/>
          <p:cNvSpPr txBox="1"/>
          <p:nvPr/>
        </p:nvSpPr>
        <p:spPr>
          <a:xfrm>
            <a:off x="3048000" y="1981200"/>
            <a:ext cx="3429000" cy="707886"/>
          </a:xfrm>
          <a:prstGeom prst="rect">
            <a:avLst/>
          </a:prstGeom>
          <a:noFill/>
        </p:spPr>
        <p:txBody>
          <a:bodyPr wrap="square" rtlCol="0">
            <a:spAutoFit/>
          </a:bodyPr>
          <a:lstStyle/>
          <a:p>
            <a:r>
              <a:rPr lang="en-US" sz="4000" b="1" dirty="0" smtClean="0">
                <a:solidFill>
                  <a:srgbClr val="FF0000"/>
                </a:solidFill>
              </a:rPr>
              <a:t>HMO/Insurer</a:t>
            </a:r>
            <a:endParaRPr lang="en-US" sz="4000" b="1" dirty="0">
              <a:solidFill>
                <a:srgbClr val="FF0000"/>
              </a:solidFill>
            </a:endParaRPr>
          </a:p>
        </p:txBody>
      </p:sp>
      <p:sp>
        <p:nvSpPr>
          <p:cNvPr id="10" name="TextBox 9"/>
          <p:cNvSpPr txBox="1"/>
          <p:nvPr/>
        </p:nvSpPr>
        <p:spPr>
          <a:xfrm>
            <a:off x="2971800" y="3733800"/>
            <a:ext cx="3581400" cy="584775"/>
          </a:xfrm>
          <a:prstGeom prst="rect">
            <a:avLst/>
          </a:prstGeom>
          <a:noFill/>
        </p:spPr>
        <p:txBody>
          <a:bodyPr wrap="square" rtlCol="0">
            <a:spAutoFit/>
          </a:bodyPr>
          <a:lstStyle/>
          <a:p>
            <a:r>
              <a:rPr lang="en-US" sz="3200" dirty="0" smtClean="0">
                <a:solidFill>
                  <a:srgbClr val="FF0000"/>
                </a:solidFill>
              </a:rPr>
              <a:t>Clinical Reviewer</a:t>
            </a:r>
            <a:endParaRPr lang="en-US" sz="3200" dirty="0">
              <a:solidFill>
                <a:srgbClr val="FF0000"/>
              </a:solidFill>
            </a:endParaRPr>
          </a:p>
        </p:txBody>
      </p:sp>
      <p:sp>
        <p:nvSpPr>
          <p:cNvPr id="11" name="TextBox 10"/>
          <p:cNvSpPr txBox="1"/>
          <p:nvPr/>
        </p:nvSpPr>
        <p:spPr>
          <a:xfrm>
            <a:off x="3048000" y="5791200"/>
            <a:ext cx="3429000" cy="584775"/>
          </a:xfrm>
          <a:prstGeom prst="rect">
            <a:avLst/>
          </a:prstGeom>
          <a:noFill/>
        </p:spPr>
        <p:txBody>
          <a:bodyPr wrap="square" rtlCol="0">
            <a:spAutoFit/>
          </a:bodyPr>
          <a:lstStyle/>
          <a:p>
            <a:r>
              <a:rPr lang="en-US" sz="3200" dirty="0" smtClean="0">
                <a:solidFill>
                  <a:srgbClr val="FF0000"/>
                </a:solidFill>
              </a:rPr>
              <a:t>Medical Director</a:t>
            </a:r>
            <a:endParaRPr lang="en-US" sz="3200" dirty="0">
              <a:solidFill>
                <a:srgbClr val="FF0000"/>
              </a:solidFill>
            </a:endParaRPr>
          </a:p>
        </p:txBody>
      </p:sp>
      <p:cxnSp>
        <p:nvCxnSpPr>
          <p:cNvPr id="13" name="Straight Arrow Connector 12"/>
          <p:cNvCxnSpPr/>
          <p:nvPr/>
        </p:nvCxnSpPr>
        <p:spPr>
          <a:xfrm>
            <a:off x="4572000" y="533400"/>
            <a:ext cx="0" cy="14478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2590800"/>
            <a:ext cx="0" cy="10668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0" y="4343400"/>
            <a:ext cx="0" cy="1361182"/>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8600" y="3048000"/>
            <a:ext cx="3876789" cy="954107"/>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Prospective review or precertification</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2" name="Rectangle 21"/>
          <p:cNvSpPr/>
          <p:nvPr/>
        </p:nvSpPr>
        <p:spPr>
          <a:xfrm>
            <a:off x="2667000" y="3276600"/>
            <a:ext cx="3876789" cy="52322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Concurrent review</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3" name="Rectangle 22"/>
          <p:cNvSpPr/>
          <p:nvPr/>
        </p:nvSpPr>
        <p:spPr>
          <a:xfrm>
            <a:off x="6553199" y="3048000"/>
            <a:ext cx="2590801" cy="990600"/>
          </a:xfrm>
          <a:prstGeom prst="rect">
            <a:avLst/>
          </a:prstGeom>
          <a:no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Retrospective review</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par>
                                <p:cTn id="18" presetID="4"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20"/>
                                        </p:tgtEl>
                                        <p:attrNameLst>
                                          <p:attrName>ppt_x</p:attrName>
                                        </p:attrNameLst>
                                      </p:cBhvr>
                                      <p:tavLst>
                                        <p:tav tm="0">
                                          <p:val>
                                            <p:strVal val="ppt_x"/>
                                          </p:val>
                                        </p:tav>
                                        <p:tav tm="100000">
                                          <p:val>
                                            <p:strVal val="ppt_x"/>
                                          </p:val>
                                        </p:tav>
                                      </p:tavLst>
                                    </p:anim>
                                    <p:anim calcmode="lin" valueType="num">
                                      <p:cBhvr additive="base">
                                        <p:cTn id="29" dur="500"/>
                                        <p:tgtEl>
                                          <p:spTgt spid="20"/>
                                        </p:tgtEl>
                                        <p:attrNameLst>
                                          <p:attrName>ppt_y</p:attrName>
                                        </p:attrNameLst>
                                      </p:cBhvr>
                                      <p:tavLst>
                                        <p:tav tm="0">
                                          <p:val>
                                            <p:strVal val="ppt_y"/>
                                          </p:val>
                                        </p:tav>
                                        <p:tav tm="100000">
                                          <p:val>
                                            <p:strVal val="1+ppt_h/2"/>
                                          </p:val>
                                        </p:tav>
                                      </p:tavLst>
                                    </p:anim>
                                    <p:set>
                                      <p:cBhvr>
                                        <p:cTn id="30" dur="1" fill="hold">
                                          <p:stCondLst>
                                            <p:cond delay="4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22"/>
                                        </p:tgtEl>
                                        <p:attrNameLst>
                                          <p:attrName>ppt_x</p:attrName>
                                        </p:attrNameLst>
                                      </p:cBhvr>
                                      <p:tavLst>
                                        <p:tav tm="0">
                                          <p:val>
                                            <p:strVal val="ppt_x"/>
                                          </p:val>
                                        </p:tav>
                                        <p:tav tm="100000">
                                          <p:val>
                                            <p:strVal val="ppt_x"/>
                                          </p:val>
                                        </p:tav>
                                      </p:tavLst>
                                    </p:anim>
                                    <p:anim calcmode="lin" valueType="num">
                                      <p:cBhvr additive="base">
                                        <p:cTn id="39" dur="500"/>
                                        <p:tgtEl>
                                          <p:spTgt spid="22"/>
                                        </p:tgtEl>
                                        <p:attrNameLst>
                                          <p:attrName>ppt_y</p:attrName>
                                        </p:attrNameLst>
                                      </p:cBhvr>
                                      <p:tavLst>
                                        <p:tav tm="0">
                                          <p:val>
                                            <p:strVal val="ppt_y"/>
                                          </p:val>
                                        </p:tav>
                                        <p:tav tm="100000">
                                          <p:val>
                                            <p:strVal val="1+ppt_h/2"/>
                                          </p:val>
                                        </p:tav>
                                      </p:tavLst>
                                    </p:anim>
                                    <p:set>
                                      <p:cBhvr>
                                        <p:cTn id="40" dur="1" fill="hold">
                                          <p:stCondLst>
                                            <p:cond delay="499"/>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3"/>
                                        </p:tgtEl>
                                        <p:attrNameLst>
                                          <p:attrName>ppt_x</p:attrName>
                                        </p:attrNameLst>
                                      </p:cBhvr>
                                      <p:tavLst>
                                        <p:tav tm="0">
                                          <p:val>
                                            <p:strVal val="ppt_x"/>
                                          </p:val>
                                        </p:tav>
                                        <p:tav tm="100000">
                                          <p:val>
                                            <p:strVal val="ppt_x"/>
                                          </p:val>
                                        </p:tav>
                                      </p:tavLst>
                                    </p:anim>
                                    <p:anim calcmode="lin" valueType="num">
                                      <p:cBhvr additive="base">
                                        <p:cTn id="49" dur="500"/>
                                        <p:tgtEl>
                                          <p:spTgt spid="23"/>
                                        </p:tgtEl>
                                        <p:attrNameLst>
                                          <p:attrName>ppt_y</p:attrName>
                                        </p:attrNameLst>
                                      </p:cBhvr>
                                      <p:tavLst>
                                        <p:tav tm="0">
                                          <p:val>
                                            <p:strVal val="ppt_y"/>
                                          </p:val>
                                        </p:tav>
                                        <p:tav tm="100000">
                                          <p:val>
                                            <p:strVal val="1+ppt_h/2"/>
                                          </p:val>
                                        </p:tav>
                                      </p:tavLst>
                                    </p:anim>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4"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ox(i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0-#ppt_h/2"/>
                                          </p:val>
                                        </p:tav>
                                        <p:tav tm="100000">
                                          <p:val>
                                            <p:strVal val="#ppt_y"/>
                                          </p:val>
                                        </p:tav>
                                      </p:tavLst>
                                    </p:anim>
                                  </p:childTnLst>
                                </p:cTn>
                              </p:par>
                              <p:par>
                                <p:cTn id="66" presetID="4" presetClass="entr" presetSubtype="16"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ox(in)">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0" grpId="0"/>
      <p:bldP spid="20" grpId="1"/>
      <p:bldP spid="22" grpId="0"/>
      <p:bldP spid="22" grpId="1"/>
      <p:bldP spid="23" grpId="0"/>
      <p:bldP spid="2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dirty="0" smtClean="0"/>
              <a:t>Danica Crittenden</a:t>
            </a:r>
            <a:endParaRPr lang="en-US" dirty="0"/>
          </a:p>
        </p:txBody>
      </p:sp>
      <p:sp>
        <p:nvSpPr>
          <p:cNvPr id="2" name="Content Placeholder 1"/>
          <p:cNvSpPr>
            <a:spLocks noGrp="1"/>
          </p:cNvSpPr>
          <p:nvPr>
            <p:ph type="subTitle" idx="1"/>
          </p:nvPr>
        </p:nvSpPr>
        <p:spPr/>
        <p:txBody>
          <a:bodyPr>
            <a:normAutofit/>
          </a:bodyPr>
          <a:lstStyle/>
          <a:p>
            <a:pPr algn="ctr"/>
            <a:r>
              <a:rPr lang="en-US" dirty="0" smtClean="0"/>
              <a:t>Shernoff Bidart Echeverria LLP</a:t>
            </a:r>
          </a:p>
          <a:p>
            <a:pPr algn="ctr"/>
            <a:r>
              <a:rPr lang="en-US" dirty="0" smtClean="0">
                <a:hlinkClick r:id="rId2"/>
              </a:rPr>
              <a:t>dcrittenden@shernoff.com</a:t>
            </a:r>
            <a:endParaRPr lang="en-US" dirty="0" smtClean="0"/>
          </a:p>
          <a:p>
            <a:pPr algn="ctr"/>
            <a:endParaRPr lang="en-US" dirty="0" smtClean="0"/>
          </a:p>
          <a:p>
            <a:endParaRPr lang="en-US" dirty="0"/>
          </a:p>
        </p:txBody>
      </p:sp>
      <p:sp>
        <p:nvSpPr>
          <p:cNvPr id="3" name="Slide Number Placeholder 2"/>
          <p:cNvSpPr>
            <a:spLocks noGrp="1"/>
          </p:cNvSpPr>
          <p:nvPr>
            <p:ph type="sldNum" sz="quarter" idx="12"/>
          </p:nvPr>
        </p:nvSpPr>
        <p:spPr/>
        <p:txBody>
          <a:bodyPr/>
          <a:lstStyle/>
          <a:p>
            <a:fld id="{49B9D367-9C5D-4CFF-8BEF-88D243AD855B}" type="slidenum">
              <a:rPr lang="en-US" smtClean="0"/>
              <a:pPr/>
              <a:t>20</a:t>
            </a:fld>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“When [preadmission] screening is not feasible, … we think the best the courts can do is give the policy every reasonable interpretation in favor of coverage. We trust that, with doubts respecting coverage resolved in favor of the subscriber, there will be </a:t>
            </a:r>
            <a:r>
              <a:rPr lang="en-US" dirty="0" smtClean="0">
                <a:solidFill>
                  <a:srgbClr val="FF0000"/>
                </a:solidFill>
              </a:rPr>
              <a:t>few cases </a:t>
            </a:r>
            <a:r>
              <a:rPr lang="en-US" dirty="0" smtClean="0"/>
              <a:t>in which the </a:t>
            </a:r>
            <a:r>
              <a:rPr lang="en-US" dirty="0" smtClean="0">
                <a:solidFill>
                  <a:srgbClr val="FF0000"/>
                </a:solidFill>
              </a:rPr>
              <a:t>physician's judgment is so plainly unreasonable, or contrary to good medical practice</a:t>
            </a:r>
            <a:r>
              <a:rPr lang="en-US" dirty="0" smtClean="0"/>
              <a:t>, that coverage will be refused.”</a:t>
            </a:r>
          </a:p>
          <a:p>
            <a:endParaRPr lang="en-US" dirty="0"/>
          </a:p>
        </p:txBody>
      </p:sp>
      <p:sp>
        <p:nvSpPr>
          <p:cNvPr id="3" name="Slide Number Placeholder 2"/>
          <p:cNvSpPr>
            <a:spLocks noGrp="1"/>
          </p:cNvSpPr>
          <p:nvPr>
            <p:ph type="sldNum" sz="quarter" idx="12"/>
          </p:nvPr>
        </p:nvSpPr>
        <p:spPr/>
        <p:txBody>
          <a:bodyPr/>
          <a:lstStyle/>
          <a:p>
            <a:fld id="{49B9D367-9C5D-4CFF-8BEF-88D243AD855B}" type="slidenum">
              <a:rPr lang="en-US" smtClean="0"/>
              <a:pPr/>
              <a:t>3</a:t>
            </a:fld>
            <a:endParaRPr lang="en-US"/>
          </a:p>
        </p:txBody>
      </p:sp>
      <p:sp>
        <p:nvSpPr>
          <p:cNvPr id="4" name="Title 3"/>
          <p:cNvSpPr>
            <a:spLocks noGrp="1"/>
          </p:cNvSpPr>
          <p:nvPr>
            <p:ph type="title"/>
          </p:nvPr>
        </p:nvSpPr>
        <p:spPr/>
        <p:txBody>
          <a:bodyPr>
            <a:normAutofit fontScale="90000"/>
          </a:bodyPr>
          <a:lstStyle/>
          <a:p>
            <a:r>
              <a:rPr lang="en-US" i="1" dirty="0" smtClean="0"/>
              <a:t>Sarchett v. Blue Shield of California </a:t>
            </a:r>
            <a:r>
              <a:rPr lang="en-US" dirty="0" smtClean="0"/>
              <a:t>(1987) 43 Cal.3d 1,12-13</a:t>
            </a:r>
            <a:endParaRPr lang="en-US" dirty="0"/>
          </a:p>
        </p:txBody>
      </p:sp>
      <p:sp>
        <p:nvSpPr>
          <p:cNvPr id="5" name="TextBox 4"/>
          <p:cNvSpPr txBox="1"/>
          <p:nvPr/>
        </p:nvSpPr>
        <p:spPr>
          <a:xfrm>
            <a:off x="1524000" y="5257800"/>
            <a:ext cx="7620000" cy="954107"/>
          </a:xfrm>
          <a:prstGeom prst="rect">
            <a:avLst/>
          </a:prstGeom>
          <a:noFill/>
        </p:spPr>
        <p:txBody>
          <a:bodyPr wrap="square" rtlCol="0">
            <a:spAutoFit/>
          </a:bodyPr>
          <a:lstStyle/>
          <a:p>
            <a:pPr algn="r"/>
            <a:r>
              <a:rPr lang="en-US" sz="2800" b="1" i="1" dirty="0" smtClean="0">
                <a:solidFill>
                  <a:schemeClr val="tx2"/>
                </a:solidFill>
                <a:effectLst>
                  <a:outerShdw blurRad="31750" dist="25400" dir="5400000" algn="tl" rotWithShape="0">
                    <a:srgbClr val="000000">
                      <a:alpha val="25000"/>
                    </a:srgbClr>
                  </a:outerShdw>
                </a:effectLst>
                <a:latin typeface="+mj-lt"/>
                <a:ea typeface="+mj-ea"/>
                <a:cs typeface="+mj-cs"/>
              </a:rPr>
              <a:t>Hughes v. Blue Cross of Northern California </a:t>
            </a:r>
            <a:r>
              <a:rPr lang="en-US" sz="2800" b="1" dirty="0" smtClean="0">
                <a:solidFill>
                  <a:schemeClr val="tx2"/>
                </a:solidFill>
                <a:effectLst>
                  <a:outerShdw blurRad="31750" dist="25400" dir="5400000" algn="tl" rotWithShape="0">
                    <a:srgbClr val="000000">
                      <a:alpha val="25000"/>
                    </a:srgbClr>
                  </a:outerShdw>
                </a:effectLst>
                <a:latin typeface="+mj-lt"/>
                <a:ea typeface="+mj-ea"/>
                <a:cs typeface="+mj-cs"/>
              </a:rPr>
              <a:t>(1989) 215 Cal.App.3d 832, 845</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0"/>
            <a:ext cx="5715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B9D367-9C5D-4CFF-8BEF-88D243AD855B}" type="slidenum">
              <a:rPr lang="en-US" smtClean="0"/>
              <a:pPr/>
              <a:t>4</a:t>
            </a:fld>
            <a:endParaRPr lang="en-US"/>
          </a:p>
        </p:txBody>
      </p:sp>
      <p:pic>
        <p:nvPicPr>
          <p:cNvPr id="1026" name="Picture 2" descr="C:\Users\dcrittenden\Desktop\Anthem Blue Cross Policy -37133.jpg"/>
          <p:cNvPicPr>
            <a:picLocks noChangeAspect="1" noChangeArrowheads="1"/>
          </p:cNvPicPr>
          <p:nvPr/>
        </p:nvPicPr>
        <p:blipFill>
          <a:blip r:embed="rId2" cstate="print"/>
          <a:srcRect l="8333" t="5366" r="5556" b="3409"/>
          <a:stretch>
            <a:fillRect/>
          </a:stretch>
        </p:blipFill>
        <p:spPr bwMode="auto">
          <a:xfrm>
            <a:off x="2133600" y="304800"/>
            <a:ext cx="5257800" cy="637253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0"/>
            <a:ext cx="5791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dcrittenden\Desktop\Anthem Blue Cross Policy -37133.jpg"/>
          <p:cNvPicPr>
            <a:picLocks noChangeAspect="1" noChangeArrowheads="1"/>
          </p:cNvPicPr>
          <p:nvPr/>
        </p:nvPicPr>
        <p:blipFill>
          <a:blip r:embed="rId2" cstate="print"/>
          <a:srcRect l="11249" t="3725" b="4383"/>
          <a:stretch>
            <a:fillRect/>
          </a:stretch>
        </p:blipFill>
        <p:spPr bwMode="auto">
          <a:xfrm>
            <a:off x="2057400" y="228600"/>
            <a:ext cx="5334000" cy="6455614"/>
          </a:xfrm>
          <a:prstGeom prst="rect">
            <a:avLst/>
          </a:prstGeom>
          <a:noFill/>
        </p:spPr>
      </p:pic>
      <p:sp>
        <p:nvSpPr>
          <p:cNvPr id="11" name="Rectangle 10"/>
          <p:cNvSpPr/>
          <p:nvPr/>
        </p:nvSpPr>
        <p:spPr>
          <a:xfrm>
            <a:off x="0" y="2133600"/>
            <a:ext cx="9144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B9D367-9C5D-4CFF-8BEF-88D243AD855B}" type="slidenum">
              <a:rPr lang="en-US" smtClean="0"/>
              <a:pPr/>
              <a:t>5</a:t>
            </a:fld>
            <a:endParaRPr lang="en-US"/>
          </a:p>
        </p:txBody>
      </p:sp>
      <p:pic>
        <p:nvPicPr>
          <p:cNvPr id="7" name="Picture 2" descr="C:\Users\dcrittenden\Desktop\Anthem Blue Cross Policy -37133.jpg"/>
          <p:cNvPicPr>
            <a:picLocks noChangeAspect="1" noChangeArrowheads="1"/>
          </p:cNvPicPr>
          <p:nvPr/>
        </p:nvPicPr>
        <p:blipFill>
          <a:blip r:embed="rId2" cstate="print"/>
          <a:srcRect l="17045" t="24334" r="50835" b="73497"/>
          <a:stretch>
            <a:fillRect/>
          </a:stretch>
        </p:blipFill>
        <p:spPr bwMode="auto">
          <a:xfrm>
            <a:off x="0" y="2286000"/>
            <a:ext cx="5791200" cy="457200"/>
          </a:xfrm>
          <a:prstGeom prst="rect">
            <a:avLst/>
          </a:prstGeom>
          <a:noFill/>
        </p:spPr>
      </p:pic>
      <p:pic>
        <p:nvPicPr>
          <p:cNvPr id="9" name="Picture 2" descr="C:\Users\dcrittenden\Desktop\Anthem Blue Cross Policy -37133.jpg"/>
          <p:cNvPicPr>
            <a:picLocks noChangeAspect="1" noChangeArrowheads="1"/>
          </p:cNvPicPr>
          <p:nvPr/>
        </p:nvPicPr>
        <p:blipFill>
          <a:blip r:embed="rId2" cstate="print"/>
          <a:srcRect l="74944" t="24334" r="3079" b="73498"/>
          <a:stretch>
            <a:fillRect/>
          </a:stretch>
        </p:blipFill>
        <p:spPr bwMode="auto">
          <a:xfrm>
            <a:off x="5181600" y="2286000"/>
            <a:ext cx="3962400"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4" name="Picture 2" descr="C:\Users\ddougherty\Desktop\Sax\EOC pages_Page_1.jpg"/>
          <p:cNvPicPr>
            <a:picLocks noChangeAspect="1" noChangeArrowheads="1"/>
          </p:cNvPicPr>
          <p:nvPr/>
        </p:nvPicPr>
        <p:blipFill>
          <a:blip r:embed="rId2" cstate="print"/>
          <a:srcRect l="18627" t="66667" r="3922" b="15151"/>
          <a:stretch>
            <a:fillRect/>
          </a:stretch>
        </p:blipFill>
        <p:spPr bwMode="auto">
          <a:xfrm>
            <a:off x="-1" y="1524000"/>
            <a:ext cx="9144001" cy="3581400"/>
          </a:xfrm>
          <a:prstGeom prst="rect">
            <a:avLst/>
          </a:prstGeom>
          <a:noFill/>
        </p:spPr>
      </p:pic>
      <p:sp>
        <p:nvSpPr>
          <p:cNvPr id="7" name="Rectangle 6"/>
          <p:cNvSpPr/>
          <p:nvPr/>
        </p:nvSpPr>
        <p:spPr>
          <a:xfrm>
            <a:off x="0" y="1676400"/>
            <a:ext cx="83820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3505200"/>
            <a:ext cx="37338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038600"/>
            <a:ext cx="3886200" cy="457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49B9D367-9C5D-4CFF-8BEF-88D243AD855B}" type="slidenum">
              <a:rPr lang="en-US" smtClean="0"/>
              <a:pPr/>
              <a:t>6</a:t>
            </a:fld>
            <a:endParaRPr lang="en-US"/>
          </a:p>
        </p:txBody>
      </p:sp>
      <p:cxnSp>
        <p:nvCxnSpPr>
          <p:cNvPr id="11" name="Straight Connector 10"/>
          <p:cNvCxnSpPr/>
          <p:nvPr/>
        </p:nvCxnSpPr>
        <p:spPr>
          <a:xfrm flipV="1">
            <a:off x="228600" y="2057400"/>
            <a:ext cx="8153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62600" y="3810000"/>
            <a:ext cx="35814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8600" y="4419600"/>
            <a:ext cx="36576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0"/>
            <a:ext cx="5791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dcrittenden\Desktop\Anthem Blue Cross Policy -37133.jpg"/>
          <p:cNvPicPr>
            <a:picLocks noChangeAspect="1" noChangeArrowheads="1"/>
          </p:cNvPicPr>
          <p:nvPr/>
        </p:nvPicPr>
        <p:blipFill>
          <a:blip r:embed="rId2" cstate="print"/>
          <a:srcRect l="11249" t="3725" b="4383"/>
          <a:stretch>
            <a:fillRect/>
          </a:stretch>
        </p:blipFill>
        <p:spPr bwMode="auto">
          <a:xfrm>
            <a:off x="2057400" y="228600"/>
            <a:ext cx="5334000" cy="6455614"/>
          </a:xfrm>
          <a:prstGeom prst="rect">
            <a:avLst/>
          </a:prstGeom>
          <a:noFill/>
        </p:spPr>
      </p:pic>
      <p:sp>
        <p:nvSpPr>
          <p:cNvPr id="3" name="Slide Number Placeholder 2"/>
          <p:cNvSpPr>
            <a:spLocks noGrp="1"/>
          </p:cNvSpPr>
          <p:nvPr>
            <p:ph type="sldNum" sz="quarter" idx="12"/>
          </p:nvPr>
        </p:nvSpPr>
        <p:spPr/>
        <p:txBody>
          <a:bodyPr/>
          <a:lstStyle/>
          <a:p>
            <a:fld id="{49B9D367-9C5D-4CFF-8BEF-88D243AD855B}" type="slidenum">
              <a:rPr lang="en-US" smtClean="0"/>
              <a:pPr/>
              <a:t>7</a:t>
            </a:fld>
            <a:endParaRPr lang="en-US"/>
          </a:p>
        </p:txBody>
      </p:sp>
      <p:sp>
        <p:nvSpPr>
          <p:cNvPr id="12" name="Rectangle 11"/>
          <p:cNvSpPr/>
          <p:nvPr/>
        </p:nvSpPr>
        <p:spPr>
          <a:xfrm>
            <a:off x="0" y="4572000"/>
            <a:ext cx="9144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dcrittenden\Desktop\Anthem Blue Cross Policy -37133.jpg"/>
          <p:cNvPicPr>
            <a:picLocks noChangeAspect="1" noChangeArrowheads="1"/>
          </p:cNvPicPr>
          <p:nvPr/>
        </p:nvPicPr>
        <p:blipFill>
          <a:blip r:embed="rId2" cstate="print"/>
          <a:srcRect l="80982" t="52884" r="2717" b="44676"/>
          <a:stretch>
            <a:fillRect/>
          </a:stretch>
        </p:blipFill>
        <p:spPr bwMode="auto">
          <a:xfrm>
            <a:off x="5943600" y="4724400"/>
            <a:ext cx="3048000" cy="533400"/>
          </a:xfrm>
          <a:prstGeom prst="rect">
            <a:avLst/>
          </a:prstGeom>
          <a:noFill/>
        </p:spPr>
      </p:pic>
      <p:pic>
        <p:nvPicPr>
          <p:cNvPr id="8" name="Picture 2" descr="C:\Users\dcrittenden\Desktop\Anthem Blue Cross Policy -37133.jpg"/>
          <p:cNvPicPr>
            <a:picLocks noChangeAspect="1" noChangeArrowheads="1"/>
          </p:cNvPicPr>
          <p:nvPr/>
        </p:nvPicPr>
        <p:blipFill>
          <a:blip r:embed="rId2" cstate="print"/>
          <a:srcRect l="16954" t="52535" r="41840" b="44618"/>
          <a:stretch>
            <a:fillRect/>
          </a:stretch>
        </p:blipFill>
        <p:spPr bwMode="auto">
          <a:xfrm>
            <a:off x="0" y="4724400"/>
            <a:ext cx="660400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dougherty\Desktop\Sax\Med Nec definition p 1.jpg"/>
          <p:cNvPicPr>
            <a:picLocks noChangeAspect="1" noChangeArrowheads="1"/>
          </p:cNvPicPr>
          <p:nvPr/>
        </p:nvPicPr>
        <p:blipFill>
          <a:blip r:embed="rId2" cstate="print"/>
          <a:srcRect l="11765" t="57576" r="10784" b="31692"/>
          <a:stretch>
            <a:fillRect/>
          </a:stretch>
        </p:blipFill>
        <p:spPr bwMode="auto">
          <a:xfrm>
            <a:off x="0" y="533400"/>
            <a:ext cx="9144000" cy="1905000"/>
          </a:xfrm>
          <a:prstGeom prst="rect">
            <a:avLst/>
          </a:prstGeom>
          <a:noFill/>
        </p:spPr>
      </p:pic>
      <p:sp>
        <p:nvSpPr>
          <p:cNvPr id="5" name="Rectangle 4"/>
          <p:cNvSpPr/>
          <p:nvPr/>
        </p:nvSpPr>
        <p:spPr>
          <a:xfrm>
            <a:off x="0" y="685800"/>
            <a:ext cx="3810000" cy="304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9B9D367-9C5D-4CFF-8BEF-88D243AD855B}" type="slidenum">
              <a:rPr lang="en-US" smtClean="0"/>
              <a:pPr/>
              <a:t>8</a:t>
            </a:fld>
            <a:endParaRPr lang="en-US"/>
          </a:p>
        </p:txBody>
      </p:sp>
      <p:cxnSp>
        <p:nvCxnSpPr>
          <p:cNvPr id="7" name="Straight Connector 6"/>
          <p:cNvCxnSpPr/>
          <p:nvPr/>
        </p:nvCxnSpPr>
        <p:spPr>
          <a:xfrm>
            <a:off x="228600" y="1066800"/>
            <a:ext cx="3581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descr="C:\Users\ddougherty\Desktop\Sax\Med Nec definition p 1.jpg"/>
          <p:cNvPicPr>
            <a:picLocks noChangeAspect="1" noChangeArrowheads="1"/>
          </p:cNvPicPr>
          <p:nvPr/>
        </p:nvPicPr>
        <p:blipFill>
          <a:blip r:embed="rId2" cstate="print"/>
          <a:srcRect l="11765" t="67450" r="12075" b="29545"/>
          <a:stretch>
            <a:fillRect/>
          </a:stretch>
        </p:blipFill>
        <p:spPr bwMode="auto">
          <a:xfrm>
            <a:off x="152400" y="2362200"/>
            <a:ext cx="8991600" cy="533400"/>
          </a:xfrm>
          <a:prstGeom prst="rect">
            <a:avLst/>
          </a:prstGeom>
          <a:noFill/>
        </p:spPr>
      </p:pic>
      <p:pic>
        <p:nvPicPr>
          <p:cNvPr id="11" name="Picture 2" descr="C:\Users\ddougherty\Desktop\Sax\Med Nec definition p 1.jpg"/>
          <p:cNvPicPr>
            <a:picLocks noChangeAspect="1" noChangeArrowheads="1"/>
          </p:cNvPicPr>
          <p:nvPr/>
        </p:nvPicPr>
        <p:blipFill>
          <a:blip r:embed="rId2" cstate="print"/>
          <a:srcRect l="11765" t="70026" r="12075" b="25252"/>
          <a:stretch>
            <a:fillRect/>
          </a:stretch>
        </p:blipFill>
        <p:spPr bwMode="auto">
          <a:xfrm>
            <a:off x="152400" y="3429000"/>
            <a:ext cx="8991600" cy="838200"/>
          </a:xfrm>
          <a:prstGeom prst="rect">
            <a:avLst/>
          </a:prstGeom>
          <a:noFill/>
        </p:spPr>
      </p:pic>
      <p:pic>
        <p:nvPicPr>
          <p:cNvPr id="12" name="Picture 2" descr="C:\Users\ddougherty\Desktop\Sax\Med Nec definition p 1.jpg"/>
          <p:cNvPicPr>
            <a:picLocks noChangeAspect="1" noChangeArrowheads="1"/>
          </p:cNvPicPr>
          <p:nvPr/>
        </p:nvPicPr>
        <p:blipFill>
          <a:blip r:embed="rId2" cstate="print"/>
          <a:srcRect l="11765" t="74747" r="12075" b="22677"/>
          <a:stretch>
            <a:fillRect/>
          </a:stretch>
        </p:blipFill>
        <p:spPr bwMode="auto">
          <a:xfrm>
            <a:off x="152400" y="4267200"/>
            <a:ext cx="8991600" cy="457200"/>
          </a:xfrm>
          <a:prstGeom prst="rect">
            <a:avLst/>
          </a:prstGeom>
          <a:noFill/>
        </p:spPr>
      </p:pic>
      <p:pic>
        <p:nvPicPr>
          <p:cNvPr id="13" name="Picture 2" descr="C:\Users\ddougherty\Desktop\Sax\Med Nec definition p 1.jpg"/>
          <p:cNvPicPr>
            <a:picLocks noChangeAspect="1" noChangeArrowheads="1"/>
          </p:cNvPicPr>
          <p:nvPr/>
        </p:nvPicPr>
        <p:blipFill>
          <a:blip r:embed="rId2" cstate="print"/>
          <a:srcRect l="11765" t="78182" r="12075" b="16667"/>
          <a:stretch>
            <a:fillRect/>
          </a:stretch>
        </p:blipFill>
        <p:spPr bwMode="auto">
          <a:xfrm>
            <a:off x="152400" y="4800600"/>
            <a:ext cx="8991600" cy="914400"/>
          </a:xfrm>
          <a:prstGeom prst="rect">
            <a:avLst/>
          </a:prstGeom>
          <a:noFill/>
        </p:spPr>
      </p:pic>
      <p:sp>
        <p:nvSpPr>
          <p:cNvPr id="14" name="TextBox 13"/>
          <p:cNvSpPr txBox="1"/>
          <p:nvPr/>
        </p:nvSpPr>
        <p:spPr>
          <a:xfrm>
            <a:off x="1219200" y="2819400"/>
            <a:ext cx="7924800" cy="646331"/>
          </a:xfrm>
          <a:prstGeom prst="rect">
            <a:avLst/>
          </a:prstGeom>
          <a:noFill/>
        </p:spPr>
        <p:txBody>
          <a:bodyPr wrap="square" rtlCol="0">
            <a:spAutoFit/>
          </a:bodyPr>
          <a:lstStyle/>
          <a:p>
            <a:r>
              <a:rPr lang="en-US" dirty="0" smtClean="0"/>
              <a:t>This means credible scientific evidence published in peer-reviewed medical literature generally recognized in the medical community</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0"/>
            <a:ext cx="5791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dcrittenden\Desktop\Anthem Blue Cross Policy -37133.jpg"/>
          <p:cNvPicPr>
            <a:picLocks noChangeAspect="1" noChangeArrowheads="1"/>
          </p:cNvPicPr>
          <p:nvPr/>
        </p:nvPicPr>
        <p:blipFill>
          <a:blip r:embed="rId2" cstate="print"/>
          <a:srcRect l="11249" t="3725" b="4383"/>
          <a:stretch>
            <a:fillRect/>
          </a:stretch>
        </p:blipFill>
        <p:spPr bwMode="auto">
          <a:xfrm>
            <a:off x="2057400" y="228600"/>
            <a:ext cx="5334000" cy="6455614"/>
          </a:xfrm>
          <a:prstGeom prst="rect">
            <a:avLst/>
          </a:prstGeom>
          <a:noFill/>
        </p:spPr>
      </p:pic>
      <p:sp>
        <p:nvSpPr>
          <p:cNvPr id="11" name="Rectangle 10"/>
          <p:cNvSpPr/>
          <p:nvPr/>
        </p:nvSpPr>
        <p:spPr>
          <a:xfrm>
            <a:off x="0" y="2133600"/>
            <a:ext cx="9144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B9D367-9C5D-4CFF-8BEF-88D243AD855B}" type="slidenum">
              <a:rPr lang="en-US" smtClean="0"/>
              <a:pPr/>
              <a:t>9</a:t>
            </a:fld>
            <a:endParaRPr lang="en-US"/>
          </a:p>
        </p:txBody>
      </p:sp>
      <p:pic>
        <p:nvPicPr>
          <p:cNvPr id="8" name="Picture 2" descr="C:\Users\dcrittenden\Desktop\Anthem Blue Cross Policy -37133.jpg"/>
          <p:cNvPicPr>
            <a:picLocks noChangeAspect="1" noChangeArrowheads="1"/>
          </p:cNvPicPr>
          <p:nvPr/>
        </p:nvPicPr>
        <p:blipFill>
          <a:blip r:embed="rId2" cstate="print"/>
          <a:srcRect l="16954" t="26503" r="42474" b="71328"/>
          <a:stretch>
            <a:fillRect/>
          </a:stretch>
        </p:blipFill>
        <p:spPr bwMode="auto">
          <a:xfrm>
            <a:off x="0" y="2286000"/>
            <a:ext cx="8534400" cy="533400"/>
          </a:xfrm>
          <a:prstGeom prst="rect">
            <a:avLst/>
          </a:prstGeom>
          <a:noFill/>
        </p:spPr>
      </p:pic>
      <p:pic>
        <p:nvPicPr>
          <p:cNvPr id="12" name="Picture 2" descr="C:\Users\dcrittenden\Desktop\Anthem Blue Cross Policy -37133.jpg"/>
          <p:cNvPicPr>
            <a:picLocks noChangeAspect="1" noChangeArrowheads="1"/>
          </p:cNvPicPr>
          <p:nvPr/>
        </p:nvPicPr>
        <p:blipFill>
          <a:blip r:embed="rId2" cstate="print"/>
          <a:srcRect l="87321" t="26503" r="4121" b="71328"/>
          <a:stretch>
            <a:fillRect/>
          </a:stretch>
        </p:blipFill>
        <p:spPr bwMode="auto">
          <a:xfrm>
            <a:off x="7343775" y="2286000"/>
            <a:ext cx="1800225"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991</TotalTime>
  <Words>417</Words>
  <Application>Microsoft Office PowerPoint</Application>
  <PresentationFormat>On-screen Show (4:3)</PresentationFormat>
  <Paragraphs>62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Medical Necessity Reviews and Denials</vt:lpstr>
      <vt:lpstr>Slide 2</vt:lpstr>
      <vt:lpstr>Sarchett v. Blue Shield of California (1987) 43 Cal.3d 1,12-13</vt:lpstr>
      <vt:lpstr>Slide 4</vt:lpstr>
      <vt:lpstr>Slide 5</vt:lpstr>
      <vt:lpstr>Slide 6</vt:lpstr>
      <vt:lpstr>Slide 7</vt:lpstr>
      <vt:lpstr>Slide 8</vt:lpstr>
      <vt:lpstr>Slide 9</vt:lpstr>
      <vt:lpstr>Rules of Construction</vt:lpstr>
      <vt:lpstr>Health &amp; Safety Code §1363(a-d)</vt:lpstr>
      <vt:lpstr>Sample Blue Cross Denial Letter</vt:lpstr>
      <vt:lpstr>Sample Blue Cross Denial Letter</vt:lpstr>
      <vt:lpstr>External Medical Guidelines and Policies</vt:lpstr>
      <vt:lpstr>EOC - External Guidelines</vt:lpstr>
      <vt:lpstr>Current Guideline – SURG.00055</vt:lpstr>
      <vt:lpstr>Current Guideline – SURG.00055</vt:lpstr>
      <vt:lpstr>Current Guideline – SURG.00055</vt:lpstr>
      <vt:lpstr>Document History – SURG.00055</vt:lpstr>
      <vt:lpstr>Danica Crittenden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Sax v. Blue Cross</dc:title>
  <dc:creator>ddougherty</dc:creator>
  <cp:lastModifiedBy>Danica Crittenden</cp:lastModifiedBy>
  <cp:revision>106</cp:revision>
  <dcterms:created xsi:type="dcterms:W3CDTF">2016-01-19T00:15:19Z</dcterms:created>
  <dcterms:modified xsi:type="dcterms:W3CDTF">2016-10-21T13:45:20Z</dcterms:modified>
</cp:coreProperties>
</file>